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autoCompressPictures="0">
  <p:sldMasterIdLst>
    <p:sldMasterId id="2147483657" r:id="rId1"/>
    <p:sldMasterId id="2147483703" r:id="rId2"/>
  </p:sldMasterIdLst>
  <p:notesMasterIdLst>
    <p:notesMasterId r:id="rId61"/>
  </p:notesMasterIdLst>
  <p:handoutMasterIdLst>
    <p:handoutMasterId r:id="rId62"/>
  </p:handoutMasterIdLst>
  <p:sldIdLst>
    <p:sldId id="262" r:id="rId3"/>
    <p:sldId id="507" r:id="rId4"/>
    <p:sldId id="580" r:id="rId5"/>
    <p:sldId id="508" r:id="rId6"/>
    <p:sldId id="571" r:id="rId7"/>
    <p:sldId id="582" r:id="rId8"/>
    <p:sldId id="579" r:id="rId9"/>
    <p:sldId id="572" r:id="rId10"/>
    <p:sldId id="573" r:id="rId11"/>
    <p:sldId id="569" r:id="rId12"/>
    <p:sldId id="513" r:id="rId13"/>
    <p:sldId id="575" r:id="rId14"/>
    <p:sldId id="586" r:id="rId15"/>
    <p:sldId id="577" r:id="rId16"/>
    <p:sldId id="578" r:id="rId17"/>
    <p:sldId id="515" r:id="rId18"/>
    <p:sldId id="536" r:id="rId19"/>
    <p:sldId id="516" r:id="rId20"/>
    <p:sldId id="588" r:id="rId21"/>
    <p:sldId id="517" r:id="rId22"/>
    <p:sldId id="518" r:id="rId23"/>
    <p:sldId id="519" r:id="rId24"/>
    <p:sldId id="540" r:id="rId25"/>
    <p:sldId id="542" r:id="rId26"/>
    <p:sldId id="543" r:id="rId27"/>
    <p:sldId id="539" r:id="rId28"/>
    <p:sldId id="546" r:id="rId29"/>
    <p:sldId id="547" r:id="rId30"/>
    <p:sldId id="521" r:id="rId31"/>
    <p:sldId id="583" r:id="rId32"/>
    <p:sldId id="584" r:id="rId33"/>
    <p:sldId id="585" r:id="rId34"/>
    <p:sldId id="522" r:id="rId35"/>
    <p:sldId id="523" r:id="rId36"/>
    <p:sldId id="560" r:id="rId37"/>
    <p:sldId id="524" r:id="rId38"/>
    <p:sldId id="534" r:id="rId39"/>
    <p:sldId id="550" r:id="rId40"/>
    <p:sldId id="549" r:id="rId41"/>
    <p:sldId id="558" r:id="rId42"/>
    <p:sldId id="559" r:id="rId43"/>
    <p:sldId id="551" r:id="rId44"/>
    <p:sldId id="552" r:id="rId45"/>
    <p:sldId id="553" r:id="rId46"/>
    <p:sldId id="554" r:id="rId47"/>
    <p:sldId id="555" r:id="rId48"/>
    <p:sldId id="556" r:id="rId49"/>
    <p:sldId id="557" r:id="rId50"/>
    <p:sldId id="561" r:id="rId51"/>
    <p:sldId id="567" r:id="rId52"/>
    <p:sldId id="581" r:id="rId53"/>
    <p:sldId id="562" r:id="rId54"/>
    <p:sldId id="563" r:id="rId55"/>
    <p:sldId id="564" r:id="rId56"/>
    <p:sldId id="525" r:id="rId57"/>
    <p:sldId id="526" r:id="rId58"/>
    <p:sldId id="535" r:id="rId59"/>
    <p:sldId id="318" r:id="rId60"/>
  </p:sldIdLst>
  <p:sldSz cx="9144000" cy="6858000" type="screen4x3"/>
  <p:notesSz cx="6807200" cy="9939338"/>
  <p:kinsoku lang="ja-JP" invalStChars="、。，．・：；？！゛゜ヽヾゝゞ々ー’”）〕］｝〉》」』】°‰′″℃￠％ぁぃぅぇぉっゃゅょゎァィゥェォッャュョヮヵヶ!%),.:;?]}｡｣､･ｧｨｩｪｫｬｭｮｯｰﾞﾟ" invalEndChars="‘“（〔［｛〈《「『【￥＄$([\{｢￡"/>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表紙・目次" id="{35DD3A7B-A3B5-49A5-9CD2-FA74D1CAA38D}">
          <p14:sldIdLst>
            <p14:sldId id="262"/>
            <p14:sldId id="507"/>
            <p14:sldId id="580"/>
          </p14:sldIdLst>
        </p14:section>
        <p14:section name="1.　はじめに" id="{B81141D6-5160-4643-8D51-022CC5C4BDB9}">
          <p14:sldIdLst>
            <p14:sldId id="508"/>
            <p14:sldId id="571"/>
            <p14:sldId id="582"/>
            <p14:sldId id="579"/>
            <p14:sldId id="572"/>
            <p14:sldId id="573"/>
            <p14:sldId id="569"/>
          </p14:sldIdLst>
        </p14:section>
        <p14:section name="2.　画面説明" id="{A8A060BF-92DF-4F47-AFEF-F5FA058AAEFB}">
          <p14:sldIdLst>
            <p14:sldId id="513"/>
            <p14:sldId id="575"/>
            <p14:sldId id="586"/>
            <p14:sldId id="577"/>
            <p14:sldId id="578"/>
          </p14:sldIdLst>
        </p14:section>
        <p14:section name="3.　実行前準備" id="{F371CF2D-8915-4A64-8E16-4779225EF33B}">
          <p14:sldIdLst>
            <p14:sldId id="515"/>
            <p14:sldId id="536"/>
            <p14:sldId id="516"/>
            <p14:sldId id="588"/>
            <p14:sldId id="517"/>
            <p14:sldId id="518"/>
            <p14:sldId id="519"/>
            <p14:sldId id="540"/>
            <p14:sldId id="542"/>
            <p14:sldId id="543"/>
            <p14:sldId id="539"/>
            <p14:sldId id="546"/>
            <p14:sldId id="547"/>
          </p14:sldIdLst>
        </p14:section>
        <p14:section name="4.　実行操作(1回目)" id="{20E0CE64-C4E1-4AA3-A801-B968E7AAE85B}">
          <p14:sldIdLst>
            <p14:sldId id="521"/>
            <p14:sldId id="583"/>
            <p14:sldId id="584"/>
            <p14:sldId id="585"/>
            <p14:sldId id="522"/>
            <p14:sldId id="523"/>
            <p14:sldId id="560"/>
            <p14:sldId id="524"/>
            <p14:sldId id="534"/>
            <p14:sldId id="550"/>
            <p14:sldId id="549"/>
            <p14:sldId id="558"/>
            <p14:sldId id="559"/>
          </p14:sldIdLst>
        </p14:section>
        <p14:section name="5.　実行操作(2回目)" id="{6F0E85FF-1328-4FA9-B331-98C4CB0848B9}">
          <p14:sldIdLst>
            <p14:sldId id="551"/>
            <p14:sldId id="552"/>
            <p14:sldId id="553"/>
            <p14:sldId id="554"/>
            <p14:sldId id="555"/>
            <p14:sldId id="556"/>
            <p14:sldId id="557"/>
            <p14:sldId id="561"/>
          </p14:sldIdLst>
        </p14:section>
        <p14:section name="6. CMDBパラメータの履歴確認" id="{5BAE5183-7343-4A0A-A1F5-CC8B703A6B8F}">
          <p14:sldIdLst>
            <p14:sldId id="567"/>
            <p14:sldId id="581"/>
            <p14:sldId id="562"/>
            <p14:sldId id="563"/>
            <p14:sldId id="564"/>
          </p14:sldIdLst>
        </p14:section>
        <p14:section name="A　付録" id="{321A0D05-A381-48E4-9F50-11722539195D}">
          <p14:sldIdLst>
            <p14:sldId id="525"/>
            <p14:sldId id="526"/>
            <p14:sldId id="535"/>
            <p14:sldId id="318"/>
          </p14:sldIdLst>
        </p14:section>
      </p14:sectionLst>
    </p:ext>
    <p:ext uri="{EFAFB233-063F-42B5-8137-9DF3F51BA10A}">
      <p15:sldGuideLst xmlns:p15="http://schemas.microsoft.com/office/powerpoint/2012/main">
        <p15:guide id="1" orient="horz" pos="527">
          <p15:clr>
            <a:srgbClr val="A4A3A4"/>
          </p15:clr>
        </p15:guide>
        <p15:guide id="2" orient="horz" pos="73">
          <p15:clr>
            <a:srgbClr val="A4A3A4"/>
          </p15:clr>
        </p15:guide>
        <p15:guide id="3" orient="horz" pos="4064">
          <p15:clr>
            <a:srgbClr val="A4A3A4"/>
          </p15:clr>
        </p15:guide>
        <p15:guide id="4" pos="2880">
          <p15:clr>
            <a:srgbClr val="A4A3A4"/>
          </p15:clr>
        </p15:guide>
        <p15:guide id="5" pos="113">
          <p15:clr>
            <a:srgbClr val="A4A3A4"/>
          </p15:clr>
        </p15:guide>
        <p15:guide id="6" pos="5647">
          <p15:clr>
            <a:srgbClr val="A4A3A4"/>
          </p15:clr>
        </p15:guide>
      </p15:sldGuideLst>
    </p:ext>
    <p:ext uri="{2D200454-40CA-4A62-9FC3-DE9A4176ACB9}">
      <p15:notesGuideLst xmlns:p15="http://schemas.microsoft.com/office/powerpoint/2012/main">
        <p15:guide id="1" orient="horz" pos="3130">
          <p15:clr>
            <a:srgbClr val="A4A3A4"/>
          </p15:clr>
        </p15:guide>
        <p15:guide id="2" pos="214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成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6A6"/>
    <a:srgbClr val="FFA032"/>
    <a:srgbClr val="88CCD5"/>
    <a:srgbClr val="1A4072"/>
    <a:srgbClr val="1E1E1E"/>
    <a:srgbClr val="0070BF"/>
    <a:srgbClr val="FFFFCC"/>
    <a:srgbClr val="336600"/>
    <a:srgbClr val="00330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スタイル (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淡色スタイル 2 - アクセント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8FB837D-C827-4EFA-A057-4D05807E0F7C}" styleName="テーマ スタイル 1 - アクセント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830" autoAdjust="0"/>
    <p:restoredTop sz="95210" autoAdjust="0"/>
  </p:normalViewPr>
  <p:slideViewPr>
    <p:cSldViewPr>
      <p:cViewPr varScale="1">
        <p:scale>
          <a:sx n="90" d="100"/>
          <a:sy n="90" d="100"/>
        </p:scale>
        <p:origin x="1728" y="66"/>
      </p:cViewPr>
      <p:guideLst>
        <p:guide orient="horz" pos="527"/>
        <p:guide orient="horz" pos="73"/>
        <p:guide orient="horz" pos="4064"/>
        <p:guide pos="2880"/>
        <p:guide pos="113"/>
        <p:guide pos="5647"/>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p:cViewPr varScale="1">
        <p:scale>
          <a:sx n="81" d="100"/>
          <a:sy n="81" d="100"/>
        </p:scale>
        <p:origin x="3990" y="114"/>
      </p:cViewPr>
      <p:guideLst>
        <p:guide orient="horz" pos="3130"/>
        <p:guide pos="2144"/>
      </p:guideLst>
    </p:cSldViewPr>
  </p:notesViewPr>
  <p:gridSpacing cx="72010" cy="7201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1"/>
            <a:ext cx="2949787" cy="496967"/>
          </a:xfrm>
          <a:prstGeom prst="rect">
            <a:avLst/>
          </a:prstGeom>
        </p:spPr>
        <p:txBody>
          <a:bodyPr vert="horz" lIns="92228" tIns="46114" rIns="92228" bIns="46114" rtlCol="0"/>
          <a:lstStyle>
            <a:lvl1pPr algn="l">
              <a:defRPr sz="1200"/>
            </a:lvl1pPr>
          </a:lstStyle>
          <a:p>
            <a:endParaRPr kumimoji="1" lang="ja-JP" altLang="en-US" dirty="0">
              <a:ea typeface="メイリオ" panose="020B0604030504040204" pitchFamily="50" charset="-128"/>
            </a:endParaRPr>
          </a:p>
        </p:txBody>
      </p:sp>
      <p:sp>
        <p:nvSpPr>
          <p:cNvPr id="3" name="日付プレースホルダー 2"/>
          <p:cNvSpPr>
            <a:spLocks noGrp="1"/>
          </p:cNvSpPr>
          <p:nvPr>
            <p:ph type="dt" sz="quarter" idx="1"/>
          </p:nvPr>
        </p:nvSpPr>
        <p:spPr>
          <a:xfrm>
            <a:off x="3855838" y="1"/>
            <a:ext cx="2949787" cy="496967"/>
          </a:xfrm>
          <a:prstGeom prst="rect">
            <a:avLst/>
          </a:prstGeom>
        </p:spPr>
        <p:txBody>
          <a:bodyPr vert="horz" lIns="92228" tIns="46114" rIns="92228" bIns="46114" rtlCol="0"/>
          <a:lstStyle>
            <a:lvl1pPr algn="r">
              <a:defRPr sz="1200"/>
            </a:lvl1pPr>
          </a:lstStyle>
          <a:p>
            <a:fld id="{D829EBEE-5DBD-45D0-BA62-80122688BEB8}" type="datetimeFigureOut">
              <a:rPr kumimoji="1" lang="ja-JP" altLang="en-US" smtClean="0">
                <a:ea typeface="メイリオ" panose="020B0604030504040204" pitchFamily="50" charset="-128"/>
              </a:rPr>
              <a:t>2022/5/13</a:t>
            </a:fld>
            <a:endParaRPr kumimoji="1" lang="ja-JP" altLang="en-US" dirty="0">
              <a:ea typeface="メイリオ" panose="020B0604030504040204" pitchFamily="50" charset="-128"/>
            </a:endParaRPr>
          </a:p>
        </p:txBody>
      </p:sp>
      <p:sp>
        <p:nvSpPr>
          <p:cNvPr id="4" name="フッター プレースホルダー 3"/>
          <p:cNvSpPr>
            <a:spLocks noGrp="1"/>
          </p:cNvSpPr>
          <p:nvPr>
            <p:ph type="ftr" sz="quarter" idx="2"/>
          </p:nvPr>
        </p:nvSpPr>
        <p:spPr>
          <a:xfrm>
            <a:off x="1" y="9440647"/>
            <a:ext cx="2949787" cy="496967"/>
          </a:xfrm>
          <a:prstGeom prst="rect">
            <a:avLst/>
          </a:prstGeom>
        </p:spPr>
        <p:txBody>
          <a:bodyPr vert="horz" lIns="92228" tIns="46114" rIns="92228" bIns="46114" rtlCol="0" anchor="b"/>
          <a:lstStyle>
            <a:lvl1pPr algn="l">
              <a:defRPr sz="1200"/>
            </a:lvl1pPr>
          </a:lstStyle>
          <a:p>
            <a:endParaRPr kumimoji="1" lang="ja-JP" altLang="en-US" dirty="0">
              <a:ea typeface="メイリオ" panose="020B0604030504040204" pitchFamily="50" charset="-128"/>
            </a:endParaRPr>
          </a:p>
        </p:txBody>
      </p:sp>
      <p:sp>
        <p:nvSpPr>
          <p:cNvPr id="5" name="スライド番号プレースホルダー 4"/>
          <p:cNvSpPr>
            <a:spLocks noGrp="1"/>
          </p:cNvSpPr>
          <p:nvPr>
            <p:ph type="sldNum" sz="quarter" idx="3"/>
          </p:nvPr>
        </p:nvSpPr>
        <p:spPr>
          <a:xfrm>
            <a:off x="3855838" y="9440647"/>
            <a:ext cx="2949787" cy="496967"/>
          </a:xfrm>
          <a:prstGeom prst="rect">
            <a:avLst/>
          </a:prstGeom>
        </p:spPr>
        <p:txBody>
          <a:bodyPr vert="horz" lIns="92228" tIns="46114" rIns="92228" bIns="46114" rtlCol="0" anchor="b"/>
          <a:lstStyle>
            <a:lvl1pPr algn="r">
              <a:defRPr sz="1200"/>
            </a:lvl1pPr>
          </a:lstStyle>
          <a:p>
            <a:fld id="{6322DB22-2E22-491B-AA6C-F689DB200DBB}" type="slidenum">
              <a:rPr kumimoji="1" lang="ja-JP" altLang="en-US" smtClean="0">
                <a:ea typeface="メイリオ" panose="020B0604030504040204" pitchFamily="50" charset="-128"/>
              </a:rPr>
              <a:t>‹#›</a:t>
            </a:fld>
            <a:endParaRPr kumimoji="1" lang="ja-JP" altLang="en-US" dirty="0">
              <a:ea typeface="メイリオ" panose="020B0604030504040204" pitchFamily="50" charset="-128"/>
            </a:endParaRPr>
          </a:p>
        </p:txBody>
      </p:sp>
    </p:spTree>
    <p:extLst>
      <p:ext uri="{BB962C8B-B14F-4D97-AF65-F5344CB8AC3E}">
        <p14:creationId xmlns:p14="http://schemas.microsoft.com/office/powerpoint/2010/main" val="16310505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日付プレースホルダー 2"/>
          <p:cNvSpPr>
            <a:spLocks noGrp="1"/>
          </p:cNvSpPr>
          <p:nvPr>
            <p:ph type="dt" idx="1"/>
          </p:nvPr>
        </p:nvSpPr>
        <p:spPr>
          <a:xfrm>
            <a:off x="3855838" y="1"/>
            <a:ext cx="2949787" cy="288000"/>
          </a:xfrm>
          <a:prstGeom prst="rect">
            <a:avLst/>
          </a:prstGeom>
        </p:spPr>
        <p:txBody>
          <a:bodyPr vert="horz" lIns="92228" tIns="46114" rIns="92228" bIns="46114" rtlCol="0"/>
          <a:lstStyle>
            <a:lvl1pPr algn="r">
              <a:defRPr sz="1000">
                <a:ea typeface="メイリオ" panose="020B0604030504040204" pitchFamily="50" charset="-128"/>
              </a:defRPr>
            </a:lvl1pPr>
          </a:lstStyle>
          <a:p>
            <a:fld id="{4B26993D-C081-44EB-B0F5-A9F467792B62}" type="datetimeFigureOut">
              <a:rPr lang="ja-JP" altLang="en-US" smtClean="0"/>
              <a:pPr/>
              <a:t>2022/5/13</a:t>
            </a:fld>
            <a:endParaRPr lang="ja-JP" altLang="en-US" dirty="0"/>
          </a:p>
        </p:txBody>
      </p:sp>
      <p:sp>
        <p:nvSpPr>
          <p:cNvPr id="7" name="スライド番号プレースホルダー 6"/>
          <p:cNvSpPr>
            <a:spLocks noGrp="1"/>
          </p:cNvSpPr>
          <p:nvPr>
            <p:ph type="sldNum" sz="quarter" idx="5"/>
          </p:nvPr>
        </p:nvSpPr>
        <p:spPr>
          <a:xfrm>
            <a:off x="3855838" y="9652150"/>
            <a:ext cx="2949787" cy="288000"/>
          </a:xfrm>
          <a:prstGeom prst="rect">
            <a:avLst/>
          </a:prstGeom>
        </p:spPr>
        <p:txBody>
          <a:bodyPr vert="horz" lIns="92228" tIns="46114" rIns="92228" bIns="46114" rtlCol="0" anchor="b"/>
          <a:lstStyle>
            <a:lvl1pPr algn="r">
              <a:defRPr sz="1000">
                <a:ea typeface="メイリオ" panose="020B0604030504040204" pitchFamily="50" charset="-128"/>
              </a:defRPr>
            </a:lvl1pPr>
          </a:lstStyle>
          <a:p>
            <a:fld id="{CFBBA293-708C-4261-9FD1-AE04041D5F79}" type="slidenum">
              <a:rPr lang="ja-JP" altLang="en-US" smtClean="0"/>
              <a:pPr/>
              <a:t>‹#›</a:t>
            </a:fld>
            <a:endParaRPr lang="ja-JP" altLang="en-US" dirty="0"/>
          </a:p>
        </p:txBody>
      </p:sp>
      <p:sp>
        <p:nvSpPr>
          <p:cNvPr id="8" name="スライド イメージ プレースホルダー 7"/>
          <p:cNvSpPr>
            <a:spLocks noGrp="1" noRot="1" noChangeAspect="1"/>
          </p:cNvSpPr>
          <p:nvPr>
            <p:ph type="sldImg" idx="2"/>
          </p:nvPr>
        </p:nvSpPr>
        <p:spPr>
          <a:xfrm>
            <a:off x="920750" y="432000"/>
            <a:ext cx="4965700" cy="3725863"/>
          </a:xfrm>
          <a:prstGeom prst="rect">
            <a:avLst/>
          </a:prstGeom>
          <a:noFill/>
          <a:ln w="12700">
            <a:solidFill>
              <a:prstClr val="black"/>
            </a:solidFill>
          </a:ln>
        </p:spPr>
        <p:txBody>
          <a:bodyPr vert="horz" lIns="91440" tIns="45720" rIns="91440" bIns="45720" rtlCol="0" anchor="ctr"/>
          <a:lstStyle/>
          <a:p>
            <a:endParaRPr lang="ja-JP" altLang="en-US"/>
          </a:p>
        </p:txBody>
      </p:sp>
      <p:sp>
        <p:nvSpPr>
          <p:cNvPr id="9" name="ノート プレースホルダー 8"/>
          <p:cNvSpPr>
            <a:spLocks noGrp="1"/>
          </p:cNvSpPr>
          <p:nvPr>
            <p:ph type="body" sz="quarter" idx="3"/>
          </p:nvPr>
        </p:nvSpPr>
        <p:spPr>
          <a:xfrm>
            <a:off x="91600" y="4320000"/>
            <a:ext cx="6624000" cy="5220000"/>
          </a:xfrm>
          <a:prstGeom prst="rect">
            <a:avLst/>
          </a:prstGeom>
        </p:spPr>
        <p:txBody>
          <a:bodyPr vert="horz" lIns="0" tIns="45720" rIns="0" bIns="45720" rtlCol="0"/>
          <a:lstStyle/>
          <a:p>
            <a:pPr lvl="0"/>
            <a:r>
              <a:rPr kumimoji="1" lang="ja-JP" altLang="en-US" dirty="0"/>
              <a:t>マスター テキストの書式設定</a:t>
            </a:r>
          </a:p>
        </p:txBody>
      </p:sp>
    </p:spTree>
    <p:extLst>
      <p:ext uri="{BB962C8B-B14F-4D97-AF65-F5344CB8AC3E}">
        <p14:creationId xmlns:p14="http://schemas.microsoft.com/office/powerpoint/2010/main" val="45250295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100" kern="1200">
        <a:solidFill>
          <a:schemeClr val="tx1"/>
        </a:solidFill>
        <a:latin typeface="+mn-lt"/>
        <a:ea typeface="メイリオ" panose="020B0604030504040204" pitchFamily="50" charset="-128"/>
        <a:cs typeface="+mn-cs"/>
      </a:defRPr>
    </a:lvl1pPr>
    <a:lvl2pPr marL="457200" algn="l" defTabSz="914400" rtl="0" eaLnBrk="1" latinLnBrk="0" hangingPunct="1">
      <a:defRPr kumimoji="1" sz="800" kern="1200">
        <a:solidFill>
          <a:schemeClr val="tx1"/>
        </a:solidFill>
        <a:latin typeface="+mn-lt"/>
        <a:ea typeface="メイリオ" panose="020B0604030504040204" pitchFamily="50" charset="-128"/>
        <a:cs typeface="+mn-cs"/>
      </a:defRPr>
    </a:lvl2pPr>
    <a:lvl3pPr marL="914400" algn="l" defTabSz="914400" rtl="0" eaLnBrk="1" latinLnBrk="0" hangingPunct="1">
      <a:defRPr kumimoji="1" sz="800" kern="1200">
        <a:solidFill>
          <a:schemeClr val="tx1"/>
        </a:solidFill>
        <a:latin typeface="+mn-lt"/>
        <a:ea typeface="メイリオ" panose="020B0604030504040204" pitchFamily="50" charset="-128"/>
        <a:cs typeface="+mn-cs"/>
      </a:defRPr>
    </a:lvl3pPr>
    <a:lvl4pPr marL="1371600" algn="l" defTabSz="914400" rtl="0" eaLnBrk="1" latinLnBrk="0" hangingPunct="1">
      <a:defRPr kumimoji="1" sz="800" kern="1200">
        <a:solidFill>
          <a:schemeClr val="tx1"/>
        </a:solidFill>
        <a:latin typeface="+mn-lt"/>
        <a:ea typeface="メイリオ" panose="020B0604030504040204" pitchFamily="50" charset="-128"/>
        <a:cs typeface="+mn-cs"/>
      </a:defRPr>
    </a:lvl4pPr>
    <a:lvl5pPr marL="1828800" algn="l" defTabSz="914400" rtl="0" eaLnBrk="1" latinLnBrk="0" hangingPunct="1">
      <a:defRPr kumimoji="1" sz="800" kern="1200">
        <a:solidFill>
          <a:schemeClr val="tx1"/>
        </a:solidFill>
        <a:latin typeface="+mn-lt"/>
        <a:ea typeface="メイリオ"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20750" y="431800"/>
            <a:ext cx="4965700" cy="3725863"/>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FBBA293-708C-4261-9FD1-AE04041D5F79}" type="slidenum">
              <a:rPr lang="ja-JP" altLang="en-US" smtClean="0"/>
              <a:pPr/>
              <a:t>13</a:t>
            </a:fld>
            <a:endParaRPr lang="ja-JP" altLang="en-US" dirty="0"/>
          </a:p>
        </p:txBody>
      </p:sp>
    </p:spTree>
    <p:extLst>
      <p:ext uri="{BB962C8B-B14F-4D97-AF65-F5344CB8AC3E}">
        <p14:creationId xmlns:p14="http://schemas.microsoft.com/office/powerpoint/2010/main" val="2028599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20750" y="431800"/>
            <a:ext cx="4965700" cy="3725863"/>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FBBA293-708C-4261-9FD1-AE04041D5F79}" type="slidenum">
              <a:rPr lang="ja-JP" altLang="en-US" smtClean="0"/>
              <a:pPr/>
              <a:t>19</a:t>
            </a:fld>
            <a:endParaRPr lang="ja-JP" altLang="en-US" dirty="0"/>
          </a:p>
        </p:txBody>
      </p:sp>
    </p:spTree>
    <p:extLst>
      <p:ext uri="{BB962C8B-B14F-4D97-AF65-F5344CB8AC3E}">
        <p14:creationId xmlns:p14="http://schemas.microsoft.com/office/powerpoint/2010/main" val="7505509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3" name="Background_Titl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0"/>
            <a:ext cx="9144000" cy="6858000"/>
          </a:xfrm>
          <a:prstGeom prst="rect">
            <a:avLst/>
          </a:prstGeom>
        </p:spPr>
      </p:pic>
      <p:sp>
        <p:nvSpPr>
          <p:cNvPr id="4" name="タイトル"/>
          <p:cNvSpPr>
            <a:spLocks noGrp="1"/>
          </p:cNvSpPr>
          <p:nvPr>
            <p:ph type="title" hasCustomPrompt="1"/>
          </p:nvPr>
        </p:nvSpPr>
        <p:spPr bwMode="gray">
          <a:xfrm>
            <a:off x="179513" y="3105369"/>
            <a:ext cx="8784000" cy="528794"/>
          </a:xfrm>
        </p:spPr>
        <p:txBody>
          <a:bodyPr anchor="b" anchorCtr="0">
            <a:spAutoFit/>
          </a:bodyPr>
          <a:lstStyle>
            <a:lvl1pPr algn="ctr">
              <a:defRPr sz="3200">
                <a:solidFill>
                  <a:schemeClr val="accent6"/>
                </a:solidFill>
                <a:effectLst/>
              </a:defRPr>
            </a:lvl1pPr>
          </a:lstStyle>
          <a:p>
            <a:r>
              <a:rPr kumimoji="1" lang="ja-JP" altLang="en-US" dirty="0"/>
              <a:t>タイトルを入力</a:t>
            </a:r>
          </a:p>
        </p:txBody>
      </p:sp>
      <p:sp>
        <p:nvSpPr>
          <p:cNvPr id="6" name="テキスト プレースホルダー"/>
          <p:cNvSpPr>
            <a:spLocks noGrp="1"/>
          </p:cNvSpPr>
          <p:nvPr>
            <p:ph type="body" sz="quarter" idx="11" hasCustomPrompt="1"/>
          </p:nvPr>
        </p:nvSpPr>
        <p:spPr>
          <a:xfrm>
            <a:off x="2591513" y="260560"/>
            <a:ext cx="6372000" cy="360000"/>
          </a:xfrm>
        </p:spPr>
        <p:txBody>
          <a:bodyPr>
            <a:noAutofit/>
          </a:bodyPr>
          <a:lstStyle>
            <a:lvl1pPr marL="0" indent="0" algn="r">
              <a:buNone/>
              <a:defRPr sz="1800"/>
            </a:lvl1pPr>
          </a:lstStyle>
          <a:p>
            <a:r>
              <a:rPr lang="ja-JP" altLang="en-US" dirty="0"/>
              <a:t>宛先がある場合は入力</a:t>
            </a:r>
          </a:p>
        </p:txBody>
      </p:sp>
      <p:sp>
        <p:nvSpPr>
          <p:cNvPr id="5" name="テキスト プレースホルダー"/>
          <p:cNvSpPr>
            <a:spLocks noGrp="1"/>
          </p:cNvSpPr>
          <p:nvPr>
            <p:ph type="body" sz="quarter" idx="10" hasCustomPrompt="1"/>
          </p:nvPr>
        </p:nvSpPr>
        <p:spPr bwMode="gray">
          <a:xfrm>
            <a:off x="179513" y="6021360"/>
            <a:ext cx="6552727" cy="400110"/>
          </a:xfrm>
        </p:spPr>
        <p:txBody>
          <a:bodyPr wrap="square">
            <a:spAutoFit/>
          </a:bodyPr>
          <a:lstStyle>
            <a:lvl1pPr marL="0" indent="0">
              <a:buNone/>
              <a:defRPr sz="2000" baseline="0">
                <a:solidFill>
                  <a:schemeClr val="bg1"/>
                </a:solidFill>
              </a:defRPr>
            </a:lvl1pPr>
            <a:lvl2pPr marL="72000" indent="0">
              <a:buNone/>
              <a:defRPr>
                <a:solidFill>
                  <a:schemeClr val="bg1"/>
                </a:solidFill>
              </a:defRPr>
            </a:lvl2pPr>
            <a:lvl3pPr marL="222962" indent="0">
              <a:buNone/>
              <a:defRPr>
                <a:solidFill>
                  <a:schemeClr val="bg1"/>
                </a:solidFill>
              </a:defRPr>
            </a:lvl3pPr>
            <a:lvl4pPr marL="327787" indent="0">
              <a:buNone/>
              <a:defRPr>
                <a:solidFill>
                  <a:schemeClr val="bg1"/>
                </a:solidFill>
              </a:defRPr>
            </a:lvl4pPr>
            <a:lvl5pPr marL="311400" indent="0">
              <a:buNone/>
              <a:defRPr>
                <a:solidFill>
                  <a:schemeClr val="bg1"/>
                </a:solidFill>
              </a:defRPr>
            </a:lvl5pPr>
          </a:lstStyle>
          <a:p>
            <a:pPr lvl="0"/>
            <a:r>
              <a:rPr kumimoji="1" lang="ja-JP" altLang="en-US" dirty="0"/>
              <a:t>年月　部署名　氏名など　適宜改行</a:t>
            </a:r>
          </a:p>
        </p:txBody>
      </p:sp>
    </p:spTree>
    <p:extLst>
      <p:ext uri="{BB962C8B-B14F-4D97-AF65-F5344CB8AC3E}">
        <p14:creationId xmlns:p14="http://schemas.microsoft.com/office/powerpoint/2010/main" val="2988715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Corporate Mark">
    <p:spTree>
      <p:nvGrpSpPr>
        <p:cNvPr id="1" name=""/>
        <p:cNvGrpSpPr/>
        <p:nvPr/>
      </p:nvGrpSpPr>
      <p:grpSpPr>
        <a:xfrm>
          <a:off x="0" y="0"/>
          <a:ext cx="0" cy="0"/>
          <a:chOff x="0" y="0"/>
          <a:chExt cx="0" cy="0"/>
        </a:xfrm>
      </p:grpSpPr>
      <p:pic>
        <p:nvPicPr>
          <p:cNvPr id="2" name="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36500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3000" y="1122363"/>
            <a:ext cx="6858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56F9016B-CCA6-43BE-8BEE-59565A35F4F7}" type="datetimeFigureOut">
              <a:rPr kumimoji="1" lang="ja-JP" altLang="en-US" smtClean="0"/>
              <a:t>2022/5/13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17059359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56F9016B-CCA6-43BE-8BEE-59565A35F4F7}" type="datetimeFigureOut">
              <a:rPr kumimoji="1" lang="ja-JP" altLang="en-US" smtClean="0"/>
              <a:t>2022/5/13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4215501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623888" y="1709738"/>
            <a:ext cx="78867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56F9016B-CCA6-43BE-8BEE-59565A35F4F7}" type="datetimeFigureOut">
              <a:rPr kumimoji="1" lang="ja-JP" altLang="en-US" smtClean="0"/>
              <a:t>2022/5/13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1689073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628650" y="1825625"/>
            <a:ext cx="386715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4648200" y="1825625"/>
            <a:ext cx="386715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56F9016B-CCA6-43BE-8BEE-59565A35F4F7}" type="datetimeFigureOut">
              <a:rPr kumimoji="1" lang="ja-JP" altLang="en-US" smtClean="0"/>
              <a:t>2022/5/13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1978803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365125"/>
            <a:ext cx="78867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630238" y="2505075"/>
            <a:ext cx="386873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4629150" y="2505075"/>
            <a:ext cx="38877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56F9016B-CCA6-43BE-8BEE-59565A35F4F7}" type="datetimeFigureOut">
              <a:rPr kumimoji="1" lang="ja-JP" altLang="en-US" smtClean="0"/>
              <a:t>2022/5/13</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14934896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56F9016B-CCA6-43BE-8BEE-59565A35F4F7}" type="datetimeFigureOut">
              <a:rPr kumimoji="1" lang="ja-JP" altLang="en-US" smtClean="0"/>
              <a:t>2022/5/13</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26559672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56F9016B-CCA6-43BE-8BEE-59565A35F4F7}" type="datetimeFigureOut">
              <a:rPr kumimoji="1" lang="ja-JP" altLang="en-US" smtClean="0"/>
              <a:t>2022/5/13</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15465850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457200"/>
            <a:ext cx="2949575"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56F9016B-CCA6-43BE-8BEE-59565A35F4F7}" type="datetimeFigureOut">
              <a:rPr kumimoji="1" lang="ja-JP" altLang="en-US" smtClean="0"/>
              <a:t>2022/5/13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31375070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457200"/>
            <a:ext cx="2949575"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56F9016B-CCA6-43BE-8BEE-59565A35F4F7}" type="datetimeFigureOut">
              <a:rPr kumimoji="1" lang="ja-JP" altLang="en-US" smtClean="0"/>
              <a:t>2022/5/13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554110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179513" y="115200"/>
            <a:ext cx="8784000" cy="468000"/>
          </a:xfrm>
        </p:spPr>
        <p:txBody>
          <a:bodyPr tIns="36000" bIns="0">
            <a:normAutofit/>
          </a:bodyPr>
          <a:lstStyle>
            <a:lvl1pPr>
              <a:defRPr sz="2400" b="0">
                <a:solidFill>
                  <a:schemeClr val="bg1"/>
                </a:solidFill>
              </a:defRPr>
            </a:lvl1pPr>
          </a:lstStyle>
          <a:p>
            <a:r>
              <a:rPr kumimoji="1" lang="ja-JP" altLang="en-US" dirty="0"/>
              <a:t>タイトルを入力</a:t>
            </a:r>
          </a:p>
        </p:txBody>
      </p:sp>
    </p:spTree>
    <p:extLst>
      <p:ext uri="{BB962C8B-B14F-4D97-AF65-F5344CB8AC3E}">
        <p14:creationId xmlns:p14="http://schemas.microsoft.com/office/powerpoint/2010/main" val="33990098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56F9016B-CCA6-43BE-8BEE-59565A35F4F7}" type="datetimeFigureOut">
              <a:rPr kumimoji="1" lang="ja-JP" altLang="en-US" smtClean="0"/>
              <a:t>2022/5/13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14128831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43675" y="365125"/>
            <a:ext cx="1971675"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628650" y="365125"/>
            <a:ext cx="5762625"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56F9016B-CCA6-43BE-8BEE-59565A35F4F7}" type="datetimeFigureOut">
              <a:rPr kumimoji="1" lang="ja-JP" altLang="en-US" smtClean="0"/>
              <a:t>2022/5/13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3160621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Content(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179513" y="115200"/>
            <a:ext cx="8784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a:t>タイトルを入力</a:t>
            </a:r>
          </a:p>
        </p:txBody>
      </p:sp>
      <p:sp>
        <p:nvSpPr>
          <p:cNvPr id="12" name="コンテンツ プレースホルダー"/>
          <p:cNvSpPr>
            <a:spLocks noGrp="1"/>
          </p:cNvSpPr>
          <p:nvPr>
            <p:ph sz="quarter" idx="10" hasCustomPrompt="1"/>
          </p:nvPr>
        </p:nvSpPr>
        <p:spPr bwMode="gray">
          <a:xfrm>
            <a:off x="179512" y="836712"/>
            <a:ext cx="8784976" cy="5616476"/>
          </a:xfrm>
        </p:spPr>
        <p:txBody>
          <a:bodyPr vert="horz" lIns="91440" tIns="45720" rIns="91440" bIns="45720" rtlCol="0">
            <a:normAutofit/>
          </a:bodyPr>
          <a:lstStyle>
            <a:lvl1pPr>
              <a:defRPr lang="ja-JP" altLang="en-US" noProof="0" dirty="0" smtClean="0"/>
            </a:lvl1pPr>
            <a:lvl2pPr>
              <a:defRPr lang="ja-JP" altLang="en-US" noProof="0" dirty="0" smtClean="0"/>
            </a:lvl2pPr>
            <a:lvl3pPr>
              <a:defRPr lang="ja-JP" altLang="en-US" noProof="0" dirty="0" smtClean="0"/>
            </a:lvl3pPr>
            <a:lvl4pPr>
              <a:defRPr lang="ja-JP" altLang="en-US" noProof="0" dirty="0" smtClean="0"/>
            </a:lvl4pPr>
          </a:lstStyle>
          <a:p>
            <a:pPr lvl="0"/>
            <a:r>
              <a:rPr kumimoji="1" lang="ja-JP" altLang="en-US" sz="2000" b="0" i="0" u="none" strike="noStrike" kern="0" cap="none" spc="0" normalizeH="0" baseline="0" noProof="0" dirty="0">
                <a:ln>
                  <a:noFill/>
                </a:ln>
                <a:solidFill>
                  <a:srgbClr val="000000"/>
                </a:solidFill>
                <a:effectLst/>
                <a:uLnTx/>
                <a:uFillTx/>
                <a:latin typeface="+mn-lt"/>
                <a:ea typeface="+mn-ea"/>
                <a:cs typeface="+mn-cs"/>
              </a:rPr>
              <a:t>本文を入力</a:t>
            </a:r>
          </a:p>
          <a:p>
            <a:pPr lvl="1"/>
            <a:r>
              <a:rPr kumimoji="1" lang="ja-JP" altLang="en-US" sz="1600" b="0" i="0" u="none" strike="noStrike" kern="0" cap="none" spc="0" normalizeH="0" baseline="0" noProof="0" dirty="0">
                <a:ln>
                  <a:noFill/>
                </a:ln>
                <a:solidFill>
                  <a:srgbClr val="000000"/>
                </a:solidFill>
                <a:effectLst/>
                <a:uLnTx/>
                <a:uFillTx/>
                <a:latin typeface="+mn-lt"/>
                <a:ea typeface="+mn-ea"/>
              </a:rPr>
              <a:t>第</a:t>
            </a:r>
            <a:r>
              <a:rPr kumimoji="1" lang="en-US" altLang="ja-JP" sz="1600" b="0" i="0" u="none" strike="noStrike" kern="0" cap="none" spc="0" normalizeH="0" baseline="0" noProof="0" dirty="0">
                <a:ln>
                  <a:noFill/>
                </a:ln>
                <a:solidFill>
                  <a:srgbClr val="000000"/>
                </a:solidFill>
                <a:effectLst/>
                <a:uLnTx/>
                <a:uFillTx/>
                <a:latin typeface="+mn-lt"/>
                <a:ea typeface="+mn-ea"/>
              </a:rPr>
              <a:t>2</a:t>
            </a:r>
            <a:r>
              <a:rPr kumimoji="1" lang="ja-JP" altLang="en-US" sz="1600" b="0" i="0" u="none" strike="noStrike" kern="0" cap="none" spc="0" normalizeH="0" baseline="0" noProof="0" dirty="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a:ln>
                  <a:noFill/>
                </a:ln>
                <a:solidFill>
                  <a:srgbClr val="000000"/>
                </a:solidFill>
                <a:effectLst/>
                <a:uLnTx/>
                <a:uFillTx/>
                <a:latin typeface="+mn-lt"/>
                <a:ea typeface="+mn-ea"/>
              </a:rPr>
              <a:t>第</a:t>
            </a:r>
            <a:r>
              <a:rPr kumimoji="1" lang="en-US" altLang="ja-JP" sz="1400" b="0" i="0" u="none" strike="noStrike" kern="0" cap="none" spc="0" normalizeH="0" baseline="0" noProof="0" dirty="0">
                <a:ln>
                  <a:noFill/>
                </a:ln>
                <a:solidFill>
                  <a:srgbClr val="000000"/>
                </a:solidFill>
                <a:effectLst/>
                <a:uLnTx/>
                <a:uFillTx/>
                <a:latin typeface="+mn-lt"/>
                <a:ea typeface="+mn-ea"/>
              </a:rPr>
              <a:t>3</a:t>
            </a:r>
            <a:r>
              <a:rPr kumimoji="1" lang="ja-JP" altLang="en-US" sz="1400" b="0" i="0" u="none" strike="noStrike" kern="0" cap="none" spc="0" normalizeH="0" baseline="0" noProof="0" dirty="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a:ln>
                  <a:noFill/>
                </a:ln>
                <a:solidFill>
                  <a:srgbClr val="000000"/>
                </a:solidFill>
                <a:effectLst/>
                <a:uLnTx/>
                <a:uFillTx/>
                <a:latin typeface="+mn-lt"/>
                <a:ea typeface="+mn-ea"/>
              </a:rPr>
              <a:t>第</a:t>
            </a:r>
            <a:r>
              <a:rPr kumimoji="1" lang="en-US" altLang="ja-JP" sz="1200" b="0" i="0" u="none" strike="noStrike" kern="0" cap="none" spc="0" normalizeH="0" baseline="0" noProof="0" dirty="0">
                <a:ln>
                  <a:noFill/>
                </a:ln>
                <a:solidFill>
                  <a:srgbClr val="000000"/>
                </a:solidFill>
                <a:effectLst/>
                <a:uLnTx/>
                <a:uFillTx/>
                <a:latin typeface="+mn-lt"/>
                <a:ea typeface="+mn-ea"/>
              </a:rPr>
              <a:t>4</a:t>
            </a:r>
            <a:r>
              <a:rPr kumimoji="1" lang="ja-JP" altLang="en-US" sz="1200" b="0" i="0" u="none" strike="noStrike" kern="0" cap="none" spc="0" normalizeH="0" baseline="0" noProof="0" dirty="0">
                <a:ln>
                  <a:noFill/>
                </a:ln>
                <a:solidFill>
                  <a:srgbClr val="000000"/>
                </a:solidFill>
                <a:effectLst/>
                <a:uLnTx/>
                <a:uFillTx/>
                <a:latin typeface="+mn-lt"/>
                <a:ea typeface="+mn-ea"/>
              </a:rPr>
              <a:t>レベル</a:t>
            </a:r>
          </a:p>
        </p:txBody>
      </p:sp>
    </p:spTree>
    <p:extLst>
      <p:ext uri="{BB962C8B-B14F-4D97-AF65-F5344CB8AC3E}">
        <p14:creationId xmlns:p14="http://schemas.microsoft.com/office/powerpoint/2010/main" val="4083392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ad 1 line &amp; Content(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179513" y="115200"/>
            <a:ext cx="8784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a:t>タイトルを入力</a:t>
            </a:r>
          </a:p>
        </p:txBody>
      </p:sp>
      <p:sp>
        <p:nvSpPr>
          <p:cNvPr id="6" name="テキスト プレースホルダー"/>
          <p:cNvSpPr>
            <a:spLocks noGrp="1"/>
          </p:cNvSpPr>
          <p:nvPr>
            <p:ph type="body" sz="quarter" idx="11" hasCustomPrompt="1"/>
          </p:nvPr>
        </p:nvSpPr>
        <p:spPr bwMode="gray">
          <a:xfrm>
            <a:off x="178287" y="836613"/>
            <a:ext cx="8785226" cy="432000"/>
          </a:xfrm>
          <a:prstGeom prst="roundRect">
            <a:avLst>
              <a:gd name="adj" fmla="val 13830"/>
            </a:avLst>
          </a:prstGeom>
          <a:solidFill>
            <a:schemeClr val="accent6">
              <a:lumMod val="75000"/>
              <a:lumOff val="25000"/>
            </a:schemeClr>
          </a:solidFill>
          <a:effectLst>
            <a:outerShdw blurRad="50800" dist="38100" dir="5400000" algn="t" rotWithShape="0">
              <a:prstClr val="black">
                <a:alpha val="40000"/>
              </a:prstClr>
            </a:outerShdw>
          </a:effectLst>
        </p:spPr>
        <p:txBody>
          <a:bodyPr wrap="square" tIns="72000" bIns="36000">
            <a:noAutofit/>
          </a:bodyPr>
          <a:lstStyle>
            <a:lvl1pPr marL="0" indent="0" algn="l" eaLnBrk="1" hangingPunct="1">
              <a:spcBef>
                <a:spcPts val="0"/>
              </a:spcBef>
              <a:buNone/>
              <a:defRPr>
                <a:solidFill>
                  <a:schemeClr val="bg1"/>
                </a:solidFill>
              </a:defRPr>
            </a:lvl1pPr>
            <a:lvl2pPr marL="72000" indent="0">
              <a:buNone/>
              <a:defRPr/>
            </a:lvl2pPr>
            <a:lvl3pPr marL="222962" indent="0">
              <a:buNone/>
              <a:defRPr/>
            </a:lvl3pPr>
            <a:lvl4pPr marL="327787" indent="0">
              <a:buNone/>
              <a:defRPr/>
            </a:lvl4pPr>
            <a:lvl5pPr marL="311400" indent="0">
              <a:buNone/>
              <a:defRPr/>
            </a:lvl5pPr>
          </a:lstStyle>
          <a:p>
            <a:pPr marL="0" lvl="0" indent="0" hangingPunct="1">
              <a:buNone/>
            </a:pPr>
            <a:r>
              <a:rPr kumimoji="1" lang="ja-JP" altLang="en-US" dirty="0"/>
              <a:t>リード文が</a:t>
            </a:r>
            <a:r>
              <a:rPr kumimoji="1" lang="en-US" altLang="ja-JP" dirty="0"/>
              <a:t>1</a:t>
            </a:r>
            <a:r>
              <a:rPr kumimoji="1" lang="ja-JP" altLang="en-US" dirty="0"/>
              <a:t>行でおさまる場合はこのレイアウトで入力</a:t>
            </a:r>
          </a:p>
        </p:txBody>
      </p:sp>
      <p:sp>
        <p:nvSpPr>
          <p:cNvPr id="12" name="コンテンツ プレースホルダー"/>
          <p:cNvSpPr>
            <a:spLocks noGrp="1"/>
          </p:cNvSpPr>
          <p:nvPr>
            <p:ph sz="quarter" idx="10" hasCustomPrompt="1"/>
          </p:nvPr>
        </p:nvSpPr>
        <p:spPr bwMode="gray">
          <a:xfrm>
            <a:off x="179388" y="1413188"/>
            <a:ext cx="8785225" cy="5040000"/>
          </a:xfrm>
        </p:spPr>
        <p:txBody>
          <a:bodyPr vert="horz" lIns="91440" tIns="45720" rIns="91440" bIns="45720" rtlCol="0">
            <a:normAutofit/>
          </a:bodyPr>
          <a:lstStyle>
            <a:lvl1pPr>
              <a:defRPr lang="ja-JP" altLang="en-US" i="0" u="none" strike="noStrike" kern="0" cap="none" spc="0" normalizeH="0" baseline="0" noProof="0" dirty="0" smtClean="0">
                <a:ln>
                  <a:noFill/>
                </a:ln>
                <a:solidFill>
                  <a:srgbClr val="000000"/>
                </a:solidFill>
                <a:effectLst/>
                <a:uLnTx/>
                <a:uFillTx/>
              </a:defRPr>
            </a:lvl1pPr>
            <a:lvl2pPr>
              <a:defRPr lang="ja-JP" altLang="en-US" i="0" u="none" strike="noStrike" kern="0" cap="none" spc="0" normalizeH="0" baseline="0" noProof="0" dirty="0" smtClean="0">
                <a:ln>
                  <a:noFill/>
                </a:ln>
                <a:solidFill>
                  <a:srgbClr val="000000"/>
                </a:solidFill>
                <a:effectLst/>
                <a:uLnTx/>
                <a:uFillTx/>
              </a:defRPr>
            </a:lvl2pPr>
            <a:lvl3pPr>
              <a:defRPr lang="ja-JP" altLang="en-US" i="0" u="none" strike="noStrike" kern="0" cap="none" spc="0" normalizeH="0" baseline="0" noProof="0" dirty="0" smtClean="0">
                <a:ln>
                  <a:noFill/>
                </a:ln>
                <a:solidFill>
                  <a:srgbClr val="000000"/>
                </a:solidFill>
                <a:effectLst/>
                <a:uLnTx/>
                <a:uFillTx/>
              </a:defRPr>
            </a:lvl3pPr>
            <a:lvl4pPr>
              <a:defRPr lang="ja-JP" altLang="en-US" i="0" u="none" strike="noStrike" kern="0" cap="none" spc="0" normalizeH="0" baseline="0" noProof="0" dirty="0" smtClean="0">
                <a:ln>
                  <a:noFill/>
                </a:ln>
                <a:solidFill>
                  <a:srgbClr val="000000"/>
                </a:solidFill>
                <a:effectLst/>
                <a:uLnTx/>
                <a:uFillTx/>
              </a:defRPr>
            </a:lvl4pPr>
          </a:lstStyle>
          <a:p>
            <a:pPr lvl="0"/>
            <a:r>
              <a:rPr kumimoji="1" lang="ja-JP" altLang="en-US" sz="2000" b="0" i="0" u="none" strike="noStrike" kern="0" cap="none" spc="0" normalizeH="0" baseline="0" noProof="0" dirty="0">
                <a:ln>
                  <a:noFill/>
                </a:ln>
                <a:solidFill>
                  <a:srgbClr val="000000"/>
                </a:solidFill>
                <a:effectLst/>
                <a:uLnTx/>
                <a:uFillTx/>
                <a:latin typeface="+mn-lt"/>
                <a:ea typeface="+mn-ea"/>
                <a:cs typeface="+mn-cs"/>
              </a:rPr>
              <a:t>本文を入力</a:t>
            </a:r>
          </a:p>
          <a:p>
            <a:pPr lvl="1"/>
            <a:r>
              <a:rPr kumimoji="1" lang="ja-JP" altLang="en-US" sz="1600" b="0" i="0" u="none" strike="noStrike" kern="0" cap="none" spc="0" normalizeH="0" baseline="0" noProof="0" dirty="0">
                <a:ln>
                  <a:noFill/>
                </a:ln>
                <a:solidFill>
                  <a:srgbClr val="000000"/>
                </a:solidFill>
                <a:effectLst/>
                <a:uLnTx/>
                <a:uFillTx/>
                <a:latin typeface="+mn-lt"/>
                <a:ea typeface="+mn-ea"/>
              </a:rPr>
              <a:t>第</a:t>
            </a:r>
            <a:r>
              <a:rPr kumimoji="1" lang="en-US" altLang="ja-JP" sz="1600" b="0" i="0" u="none" strike="noStrike" kern="0" cap="none" spc="0" normalizeH="0" baseline="0" noProof="0" dirty="0">
                <a:ln>
                  <a:noFill/>
                </a:ln>
                <a:solidFill>
                  <a:srgbClr val="000000"/>
                </a:solidFill>
                <a:effectLst/>
                <a:uLnTx/>
                <a:uFillTx/>
                <a:latin typeface="+mn-lt"/>
                <a:ea typeface="+mn-ea"/>
              </a:rPr>
              <a:t>2</a:t>
            </a:r>
            <a:r>
              <a:rPr kumimoji="1" lang="ja-JP" altLang="en-US" sz="1600" b="0" i="0" u="none" strike="noStrike" kern="0" cap="none" spc="0" normalizeH="0" baseline="0" noProof="0" dirty="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a:ln>
                  <a:noFill/>
                </a:ln>
                <a:solidFill>
                  <a:srgbClr val="000000"/>
                </a:solidFill>
                <a:effectLst/>
                <a:uLnTx/>
                <a:uFillTx/>
                <a:latin typeface="+mn-lt"/>
                <a:ea typeface="+mn-ea"/>
              </a:rPr>
              <a:t>第</a:t>
            </a:r>
            <a:r>
              <a:rPr kumimoji="1" lang="en-US" altLang="ja-JP" sz="1400" b="0" i="0" u="none" strike="noStrike" kern="0" cap="none" spc="0" normalizeH="0" baseline="0" noProof="0" dirty="0">
                <a:ln>
                  <a:noFill/>
                </a:ln>
                <a:solidFill>
                  <a:srgbClr val="000000"/>
                </a:solidFill>
                <a:effectLst/>
                <a:uLnTx/>
                <a:uFillTx/>
                <a:latin typeface="+mn-lt"/>
                <a:ea typeface="+mn-ea"/>
              </a:rPr>
              <a:t>3</a:t>
            </a:r>
            <a:r>
              <a:rPr kumimoji="1" lang="ja-JP" altLang="en-US" sz="1400" b="0" i="0" u="none" strike="noStrike" kern="0" cap="none" spc="0" normalizeH="0" baseline="0" noProof="0" dirty="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a:ln>
                  <a:noFill/>
                </a:ln>
                <a:solidFill>
                  <a:srgbClr val="000000"/>
                </a:solidFill>
                <a:effectLst/>
                <a:uLnTx/>
                <a:uFillTx/>
                <a:latin typeface="+mn-lt"/>
                <a:ea typeface="+mn-ea"/>
              </a:rPr>
              <a:t>第</a:t>
            </a:r>
            <a:r>
              <a:rPr kumimoji="1" lang="en-US" altLang="ja-JP" sz="1200" b="0" i="0" u="none" strike="noStrike" kern="0" cap="none" spc="0" normalizeH="0" baseline="0" noProof="0" dirty="0">
                <a:ln>
                  <a:noFill/>
                </a:ln>
                <a:solidFill>
                  <a:srgbClr val="000000"/>
                </a:solidFill>
                <a:effectLst/>
                <a:uLnTx/>
                <a:uFillTx/>
                <a:latin typeface="+mn-lt"/>
                <a:ea typeface="+mn-ea"/>
              </a:rPr>
              <a:t>4</a:t>
            </a:r>
            <a:r>
              <a:rPr kumimoji="1" lang="ja-JP" altLang="en-US" sz="1200" b="0" i="0" u="none" strike="noStrike" kern="0" cap="none" spc="0" normalizeH="0" baseline="0" noProof="0" dirty="0">
                <a:ln>
                  <a:noFill/>
                </a:ln>
                <a:solidFill>
                  <a:srgbClr val="000000"/>
                </a:solidFill>
                <a:effectLst/>
                <a:uLnTx/>
                <a:uFillTx/>
                <a:latin typeface="+mn-lt"/>
                <a:ea typeface="+mn-ea"/>
              </a:rPr>
              <a:t>レベル</a:t>
            </a:r>
          </a:p>
        </p:txBody>
      </p:sp>
    </p:spTree>
    <p:extLst>
      <p:ext uri="{BB962C8B-B14F-4D97-AF65-F5344CB8AC3E}">
        <p14:creationId xmlns:p14="http://schemas.microsoft.com/office/powerpoint/2010/main" val="1434664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ad 2 lines &amp; Content(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179513" y="115200"/>
            <a:ext cx="8784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a:t>タイトルを入力</a:t>
            </a:r>
          </a:p>
        </p:txBody>
      </p:sp>
      <p:sp>
        <p:nvSpPr>
          <p:cNvPr id="9" name="テキスト プレースホルダー"/>
          <p:cNvSpPr>
            <a:spLocks noGrp="1"/>
          </p:cNvSpPr>
          <p:nvPr>
            <p:ph type="body" sz="quarter" idx="11" hasCustomPrompt="1"/>
          </p:nvPr>
        </p:nvSpPr>
        <p:spPr bwMode="gray">
          <a:xfrm>
            <a:off x="179388" y="836613"/>
            <a:ext cx="8784000" cy="756000"/>
          </a:xfrm>
          <a:prstGeom prst="roundRect">
            <a:avLst>
              <a:gd name="adj" fmla="val 7924"/>
            </a:avLst>
          </a:prstGeom>
          <a:solidFill>
            <a:schemeClr val="accent6">
              <a:lumMod val="75000"/>
              <a:lumOff val="25000"/>
            </a:schemeClr>
          </a:solidFill>
          <a:effectLst>
            <a:outerShdw blurRad="50800" dist="38100" dir="5400000" algn="t" rotWithShape="0">
              <a:prstClr val="black">
                <a:alpha val="40000"/>
              </a:prstClr>
            </a:outerShdw>
          </a:effectLst>
        </p:spPr>
        <p:txBody>
          <a:bodyPr tIns="72000" bIns="36000" anchor="ctr">
            <a:noAutofit/>
          </a:bodyPr>
          <a:lstStyle>
            <a:lvl1pPr marL="0" indent="0" algn="l" eaLnBrk="1" hangingPunct="1">
              <a:spcBef>
                <a:spcPts val="0"/>
              </a:spcBef>
              <a:buNone/>
              <a:defRPr>
                <a:solidFill>
                  <a:schemeClr val="bg1"/>
                </a:solidFill>
              </a:defRPr>
            </a:lvl1pPr>
            <a:lvl2pPr marL="72000" indent="0">
              <a:buNone/>
              <a:defRPr/>
            </a:lvl2pPr>
            <a:lvl3pPr marL="222962" indent="0">
              <a:buNone/>
              <a:defRPr/>
            </a:lvl3pPr>
            <a:lvl4pPr marL="327787" indent="0">
              <a:buNone/>
              <a:defRPr/>
            </a:lvl4pPr>
            <a:lvl5pPr marL="311400" indent="0">
              <a:buNone/>
              <a:defRPr/>
            </a:lvl5pPr>
          </a:lstStyle>
          <a:p>
            <a:pPr marL="0" lvl="0" indent="0" hangingPunct="1">
              <a:buNone/>
            </a:pPr>
            <a:r>
              <a:rPr kumimoji="1" lang="ja-JP" altLang="en-US" dirty="0"/>
              <a:t>リード文が</a:t>
            </a:r>
            <a:r>
              <a:rPr kumimoji="1" lang="en-US" altLang="ja-JP" dirty="0"/>
              <a:t>2</a:t>
            </a:r>
            <a:r>
              <a:rPr kumimoji="1" lang="ja-JP" altLang="en-US" dirty="0"/>
              <a:t>行にわたる場合は</a:t>
            </a:r>
            <a:br>
              <a:rPr kumimoji="1" lang="en-US" altLang="ja-JP" dirty="0"/>
            </a:br>
            <a:r>
              <a:rPr kumimoji="1" lang="ja-JP" altLang="en-US" dirty="0"/>
              <a:t>このレイアウトで入力</a:t>
            </a:r>
          </a:p>
        </p:txBody>
      </p:sp>
      <p:sp>
        <p:nvSpPr>
          <p:cNvPr id="10" name="コンテンツ プレースホルダー"/>
          <p:cNvSpPr>
            <a:spLocks noGrp="1"/>
          </p:cNvSpPr>
          <p:nvPr>
            <p:ph sz="quarter" idx="10" hasCustomPrompt="1"/>
          </p:nvPr>
        </p:nvSpPr>
        <p:spPr bwMode="gray">
          <a:xfrm>
            <a:off x="178412" y="1737188"/>
            <a:ext cx="8784976" cy="4714412"/>
          </a:xfrm>
        </p:spPr>
        <p:txBody>
          <a:bodyPr vert="horz" lIns="90000" tIns="46800" rIns="90000" bIns="46800" rtlCol="0">
            <a:noAutofit/>
          </a:bodyPr>
          <a:lstStyle>
            <a:lvl1pPr>
              <a:defRPr lang="ja-JP" altLang="en-US" i="0" u="none" strike="noStrike" kern="0" cap="none" spc="0" normalizeH="0" baseline="0" dirty="0" smtClean="0">
                <a:ln>
                  <a:noFill/>
                </a:ln>
                <a:solidFill>
                  <a:srgbClr val="000000"/>
                </a:solidFill>
                <a:effectLst/>
                <a:uLnTx/>
                <a:uFillTx/>
              </a:defRPr>
            </a:lvl1pPr>
            <a:lvl2pPr>
              <a:defRPr lang="ja-JP" altLang="en-US" i="0" u="none" strike="noStrike" kern="0" cap="none" spc="0" normalizeH="0" baseline="0" dirty="0" smtClean="0">
                <a:ln>
                  <a:noFill/>
                </a:ln>
                <a:solidFill>
                  <a:srgbClr val="000000"/>
                </a:solidFill>
                <a:effectLst/>
                <a:uLnTx/>
                <a:uFillTx/>
              </a:defRPr>
            </a:lvl2pPr>
            <a:lvl3pPr>
              <a:defRPr lang="ja-JP" altLang="en-US" i="0" u="none" strike="noStrike" kern="0" cap="none" spc="0" normalizeH="0" baseline="0" dirty="0" smtClean="0">
                <a:ln>
                  <a:noFill/>
                </a:ln>
                <a:solidFill>
                  <a:srgbClr val="000000"/>
                </a:solidFill>
                <a:effectLst/>
                <a:uLnTx/>
                <a:uFillTx/>
              </a:defRPr>
            </a:lvl3pPr>
            <a:lvl4pPr>
              <a:defRPr lang="ja-JP" altLang="en-US" i="0" u="none" strike="noStrike" kern="0" cap="none" spc="0" normalizeH="0" baseline="0" dirty="0" smtClean="0">
                <a:ln>
                  <a:noFill/>
                </a:ln>
                <a:solidFill>
                  <a:srgbClr val="000000"/>
                </a:solidFill>
                <a:effectLst/>
                <a:uLnTx/>
                <a:uFillTx/>
              </a:defRPr>
            </a:lvl4pPr>
          </a:lstStyle>
          <a:p>
            <a:pPr marR="0" lvl="0" defTabSz="914400" eaLnBrk="0" latinLnBrk="0">
              <a:lnSpc>
                <a:spcPct val="100000"/>
              </a:lnSpc>
              <a:buClr>
                <a:srgbClr val="002B62"/>
              </a:buClr>
              <a:buSzTx/>
              <a:tabLst/>
            </a:pPr>
            <a:r>
              <a:rPr kumimoji="1" lang="ja-JP" altLang="en-US" dirty="0"/>
              <a:t>本文を入力</a:t>
            </a:r>
          </a:p>
          <a:p>
            <a:pPr marR="0" lvl="1" defTabSz="914400" eaLnBrk="0" latinLnBrk="0">
              <a:lnSpc>
                <a:spcPct val="100000"/>
              </a:lnSpc>
              <a:buClr>
                <a:srgbClr val="002B62"/>
              </a:buClr>
              <a:buSzTx/>
              <a:tabLst/>
            </a:pPr>
            <a:r>
              <a:rPr kumimoji="1" lang="ja-JP" altLang="en-US" dirty="0"/>
              <a:t>第</a:t>
            </a:r>
            <a:r>
              <a:rPr kumimoji="1" lang="en-US" altLang="ja-JP" dirty="0"/>
              <a:t>2</a:t>
            </a:r>
            <a:r>
              <a:rPr kumimoji="1" lang="ja-JP" altLang="en-US" dirty="0"/>
              <a:t>レベル</a:t>
            </a:r>
          </a:p>
          <a:p>
            <a:pPr marR="0" lvl="2" defTabSz="914400" eaLnBrk="0" latinLnBrk="0">
              <a:lnSpc>
                <a:spcPct val="100000"/>
              </a:lnSpc>
              <a:buClr>
                <a:srgbClr val="002B62"/>
              </a:buClr>
              <a:buSzTx/>
              <a:tabLst/>
            </a:pPr>
            <a:r>
              <a:rPr kumimoji="1" lang="ja-JP" altLang="en-US" dirty="0"/>
              <a:t>第</a:t>
            </a:r>
            <a:r>
              <a:rPr kumimoji="1" lang="en-US" altLang="ja-JP" dirty="0"/>
              <a:t>3</a:t>
            </a:r>
            <a:r>
              <a:rPr kumimoji="1" lang="ja-JP" altLang="en-US" dirty="0"/>
              <a:t>レベル</a:t>
            </a:r>
          </a:p>
          <a:p>
            <a:pPr marR="0" lvl="3" defTabSz="914400" eaLnBrk="0" latinLnBrk="0">
              <a:lnSpc>
                <a:spcPct val="100000"/>
              </a:lnSpc>
              <a:buClr>
                <a:srgbClr val="002B62"/>
              </a:buClr>
              <a:buSzTx/>
              <a:tabLst/>
            </a:pPr>
            <a:r>
              <a:rPr kumimoji="1" lang="ja-JP" altLang="en-US" dirty="0"/>
              <a:t>第</a:t>
            </a:r>
            <a:r>
              <a:rPr kumimoji="1" lang="en-US" altLang="ja-JP" dirty="0"/>
              <a:t>4</a:t>
            </a:r>
            <a:r>
              <a:rPr kumimoji="1" lang="ja-JP" altLang="en-US" dirty="0"/>
              <a:t>レベル</a:t>
            </a:r>
          </a:p>
        </p:txBody>
      </p:sp>
    </p:spTree>
    <p:extLst>
      <p:ext uri="{BB962C8B-B14F-4D97-AF65-F5344CB8AC3E}">
        <p14:creationId xmlns:p14="http://schemas.microsoft.com/office/powerpoint/2010/main" val="3186924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white)">
    <p:spTree>
      <p:nvGrpSpPr>
        <p:cNvPr id="1" name=""/>
        <p:cNvGrpSpPr/>
        <p:nvPr/>
      </p:nvGrpSpPr>
      <p:grpSpPr>
        <a:xfrm>
          <a:off x="0" y="0"/>
          <a:ext cx="0" cy="0"/>
          <a:chOff x="0" y="0"/>
          <a:chExt cx="0" cy="0"/>
        </a:xfrm>
      </p:grpSpPr>
      <p:sp>
        <p:nvSpPr>
          <p:cNvPr id="9" name="タイトル"/>
          <p:cNvSpPr>
            <a:spLocks noGrp="1"/>
          </p:cNvSpPr>
          <p:nvPr>
            <p:ph type="title" hasCustomPrompt="1"/>
          </p:nvPr>
        </p:nvSpPr>
        <p:spPr bwMode="gray">
          <a:xfrm>
            <a:off x="179513" y="115200"/>
            <a:ext cx="8784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a:t>タイトルを入力</a:t>
            </a:r>
          </a:p>
        </p:txBody>
      </p:sp>
      <p:sp>
        <p:nvSpPr>
          <p:cNvPr id="6" name="コンテンツ プレースホルダー"/>
          <p:cNvSpPr>
            <a:spLocks noGrp="1"/>
          </p:cNvSpPr>
          <p:nvPr>
            <p:ph sz="quarter" idx="10" hasCustomPrompt="1"/>
          </p:nvPr>
        </p:nvSpPr>
        <p:spPr bwMode="gray">
          <a:xfrm>
            <a:off x="179388" y="836613"/>
            <a:ext cx="4248000" cy="5616575"/>
          </a:xfrm>
        </p:spPr>
        <p:txBody>
          <a:bodyPr vert="horz" lIns="91440" tIns="45720" rIns="91440" bIns="45720" rtlCol="0">
            <a:normAutofit/>
          </a:bodyPr>
          <a:lstStyle>
            <a:lvl1pPr>
              <a:defRPr lang="ja-JP" altLang="en-US" i="0" u="none" strike="noStrike" kern="0" cap="none" spc="0" normalizeH="0" baseline="0" dirty="0" smtClean="0">
                <a:ln>
                  <a:noFill/>
                </a:ln>
                <a:solidFill>
                  <a:srgbClr val="000000"/>
                </a:solidFill>
                <a:effectLst/>
                <a:uLnTx/>
                <a:uFillTx/>
              </a:defRPr>
            </a:lvl1pPr>
            <a:lvl2pPr>
              <a:defRPr lang="ja-JP" altLang="en-US" i="0" u="none" strike="noStrike" kern="0" cap="none" spc="0" normalizeH="0" baseline="0" noProof="0" dirty="0" smtClean="0">
                <a:ln>
                  <a:noFill/>
                </a:ln>
                <a:solidFill>
                  <a:srgbClr val="000000"/>
                </a:solidFill>
                <a:effectLst/>
                <a:uLnTx/>
                <a:uFillTx/>
              </a:defRPr>
            </a:lvl2pPr>
            <a:lvl3pPr>
              <a:defRPr lang="ja-JP" altLang="en-US" i="0" u="none" strike="noStrike" kern="0" cap="none" spc="0" normalizeH="0" baseline="0" noProof="0" dirty="0" smtClean="0">
                <a:ln>
                  <a:noFill/>
                </a:ln>
                <a:solidFill>
                  <a:srgbClr val="000000"/>
                </a:solidFill>
                <a:effectLst/>
                <a:uLnTx/>
                <a:uFillTx/>
              </a:defRPr>
            </a:lvl3pPr>
            <a:lvl4pPr>
              <a:defRPr lang="ja-JP" altLang="en-US" i="0" u="none" strike="noStrike" kern="0" cap="none" spc="0" normalizeH="0" baseline="0" noProof="0" dirty="0" smtClean="0">
                <a:ln>
                  <a:noFill/>
                </a:ln>
                <a:solidFill>
                  <a:srgbClr val="000000"/>
                </a:solidFill>
                <a:effectLst/>
                <a:uLnTx/>
                <a:uFillTx/>
              </a:defRPr>
            </a:lvl4pPr>
          </a:lstStyle>
          <a:p>
            <a:pPr lvl="0"/>
            <a:r>
              <a:rPr kumimoji="1" lang="ja-JP" altLang="en-US" dirty="0"/>
              <a:t>本文を入力</a:t>
            </a:r>
          </a:p>
          <a:p>
            <a:pPr lvl="1"/>
            <a:r>
              <a:rPr kumimoji="1" lang="ja-JP" altLang="en-US" sz="1600" b="0" i="0" u="none" strike="noStrike" kern="0" cap="none" spc="0" normalizeH="0" baseline="0" noProof="0" dirty="0">
                <a:ln>
                  <a:noFill/>
                </a:ln>
                <a:solidFill>
                  <a:srgbClr val="000000"/>
                </a:solidFill>
                <a:effectLst/>
                <a:uLnTx/>
                <a:uFillTx/>
                <a:latin typeface="+mn-lt"/>
                <a:ea typeface="+mn-ea"/>
              </a:rPr>
              <a:t>第</a:t>
            </a:r>
            <a:r>
              <a:rPr kumimoji="1" lang="en-US" altLang="ja-JP" sz="1600" b="0" i="0" u="none" strike="noStrike" kern="0" cap="none" spc="0" normalizeH="0" baseline="0" noProof="0" dirty="0">
                <a:ln>
                  <a:noFill/>
                </a:ln>
                <a:solidFill>
                  <a:srgbClr val="000000"/>
                </a:solidFill>
                <a:effectLst/>
                <a:uLnTx/>
                <a:uFillTx/>
                <a:latin typeface="+mn-lt"/>
                <a:ea typeface="+mn-ea"/>
              </a:rPr>
              <a:t>2</a:t>
            </a:r>
            <a:r>
              <a:rPr kumimoji="1" lang="ja-JP" altLang="en-US" sz="1600" b="0" i="0" u="none" strike="noStrike" kern="0" cap="none" spc="0" normalizeH="0" baseline="0" noProof="0" dirty="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a:ln>
                  <a:noFill/>
                </a:ln>
                <a:solidFill>
                  <a:srgbClr val="000000"/>
                </a:solidFill>
                <a:effectLst/>
                <a:uLnTx/>
                <a:uFillTx/>
                <a:latin typeface="+mn-lt"/>
                <a:ea typeface="+mn-ea"/>
              </a:rPr>
              <a:t>第</a:t>
            </a:r>
            <a:r>
              <a:rPr kumimoji="1" lang="en-US" altLang="ja-JP" sz="1400" b="0" i="0" u="none" strike="noStrike" kern="0" cap="none" spc="0" normalizeH="0" baseline="0" noProof="0" dirty="0">
                <a:ln>
                  <a:noFill/>
                </a:ln>
                <a:solidFill>
                  <a:srgbClr val="000000"/>
                </a:solidFill>
                <a:effectLst/>
                <a:uLnTx/>
                <a:uFillTx/>
                <a:latin typeface="+mn-lt"/>
                <a:ea typeface="+mn-ea"/>
              </a:rPr>
              <a:t>3</a:t>
            </a:r>
            <a:r>
              <a:rPr kumimoji="1" lang="ja-JP" altLang="en-US" sz="1400" b="0" i="0" u="none" strike="noStrike" kern="0" cap="none" spc="0" normalizeH="0" baseline="0" noProof="0" dirty="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a:ln>
                  <a:noFill/>
                </a:ln>
                <a:solidFill>
                  <a:srgbClr val="000000"/>
                </a:solidFill>
                <a:effectLst/>
                <a:uLnTx/>
                <a:uFillTx/>
                <a:latin typeface="+mn-lt"/>
                <a:ea typeface="+mn-ea"/>
              </a:rPr>
              <a:t>第</a:t>
            </a:r>
            <a:r>
              <a:rPr kumimoji="1" lang="en-US" altLang="ja-JP" sz="1200" b="0" i="0" u="none" strike="noStrike" kern="0" cap="none" spc="0" normalizeH="0" baseline="0" noProof="0" dirty="0">
                <a:ln>
                  <a:noFill/>
                </a:ln>
                <a:solidFill>
                  <a:srgbClr val="000000"/>
                </a:solidFill>
                <a:effectLst/>
                <a:uLnTx/>
                <a:uFillTx/>
                <a:latin typeface="+mn-lt"/>
                <a:ea typeface="+mn-ea"/>
              </a:rPr>
              <a:t>4</a:t>
            </a:r>
            <a:r>
              <a:rPr kumimoji="1" lang="ja-JP" altLang="en-US" sz="1200" b="0" i="0" u="none" strike="noStrike" kern="0" cap="none" spc="0" normalizeH="0" baseline="0" noProof="0" dirty="0">
                <a:ln>
                  <a:noFill/>
                </a:ln>
                <a:solidFill>
                  <a:srgbClr val="000000"/>
                </a:solidFill>
                <a:effectLst/>
                <a:uLnTx/>
                <a:uFillTx/>
                <a:latin typeface="+mn-lt"/>
                <a:ea typeface="+mn-ea"/>
              </a:rPr>
              <a:t>レベル</a:t>
            </a:r>
          </a:p>
        </p:txBody>
      </p:sp>
      <p:sp>
        <p:nvSpPr>
          <p:cNvPr id="7" name="コンテンツ プレースホルダー"/>
          <p:cNvSpPr>
            <a:spLocks noGrp="1"/>
          </p:cNvSpPr>
          <p:nvPr>
            <p:ph sz="quarter" idx="11" hasCustomPrompt="1"/>
          </p:nvPr>
        </p:nvSpPr>
        <p:spPr bwMode="gray">
          <a:xfrm>
            <a:off x="4716613" y="836613"/>
            <a:ext cx="4248000" cy="5616575"/>
          </a:xfrm>
        </p:spPr>
        <p:txBody>
          <a:bodyPr vert="horz" lIns="91440" tIns="45720" rIns="91440" bIns="45720" rtlCol="0">
            <a:normAutofit/>
          </a:bodyPr>
          <a:lstStyle>
            <a:lvl1pPr>
              <a:defRPr lang="ja-JP" altLang="en-US" i="0" u="none" strike="noStrike" kern="0" cap="none" spc="0" normalizeH="0" baseline="0" dirty="0" smtClean="0">
                <a:ln>
                  <a:noFill/>
                </a:ln>
                <a:solidFill>
                  <a:srgbClr val="000000"/>
                </a:solidFill>
                <a:effectLst/>
                <a:uLnTx/>
                <a:uFillTx/>
              </a:defRPr>
            </a:lvl1pPr>
            <a:lvl2pPr>
              <a:defRPr lang="ja-JP" altLang="en-US" i="0" u="none" strike="noStrike" kern="0" cap="none" spc="0" normalizeH="0" baseline="0" noProof="0" dirty="0" smtClean="0">
                <a:ln>
                  <a:noFill/>
                </a:ln>
                <a:solidFill>
                  <a:srgbClr val="000000"/>
                </a:solidFill>
                <a:effectLst/>
                <a:uLnTx/>
                <a:uFillTx/>
              </a:defRPr>
            </a:lvl2pPr>
            <a:lvl3pPr>
              <a:defRPr lang="ja-JP" altLang="en-US" i="0" u="none" strike="noStrike" kern="0" cap="none" spc="0" normalizeH="0" baseline="0" noProof="0" dirty="0" smtClean="0">
                <a:ln>
                  <a:noFill/>
                </a:ln>
                <a:solidFill>
                  <a:srgbClr val="000000"/>
                </a:solidFill>
                <a:effectLst/>
                <a:uLnTx/>
                <a:uFillTx/>
              </a:defRPr>
            </a:lvl3pPr>
            <a:lvl4pPr>
              <a:defRPr lang="ja-JP" altLang="en-US" i="0" u="none" strike="noStrike" kern="0" cap="none" spc="0" normalizeH="0" baseline="0" noProof="0" dirty="0" smtClean="0">
                <a:ln>
                  <a:noFill/>
                </a:ln>
                <a:solidFill>
                  <a:srgbClr val="000000"/>
                </a:solidFill>
                <a:effectLst/>
                <a:uLnTx/>
                <a:uFillTx/>
              </a:defRPr>
            </a:lvl4pPr>
          </a:lstStyle>
          <a:p>
            <a:pPr lvl="0"/>
            <a:r>
              <a:rPr kumimoji="1" lang="ja-JP" altLang="en-US" dirty="0"/>
              <a:t>本文を入力</a:t>
            </a:r>
          </a:p>
          <a:p>
            <a:pPr lvl="1"/>
            <a:r>
              <a:rPr kumimoji="1" lang="ja-JP" altLang="en-US" sz="1600" b="0" i="0" u="none" strike="noStrike" kern="0" cap="none" spc="0" normalizeH="0" baseline="0" noProof="0" dirty="0">
                <a:ln>
                  <a:noFill/>
                </a:ln>
                <a:solidFill>
                  <a:srgbClr val="000000"/>
                </a:solidFill>
                <a:effectLst/>
                <a:uLnTx/>
                <a:uFillTx/>
                <a:latin typeface="+mn-lt"/>
                <a:ea typeface="+mn-ea"/>
              </a:rPr>
              <a:t>第</a:t>
            </a:r>
            <a:r>
              <a:rPr kumimoji="1" lang="en-US" altLang="ja-JP" sz="1600" b="0" i="0" u="none" strike="noStrike" kern="0" cap="none" spc="0" normalizeH="0" baseline="0" noProof="0" dirty="0">
                <a:ln>
                  <a:noFill/>
                </a:ln>
                <a:solidFill>
                  <a:srgbClr val="000000"/>
                </a:solidFill>
                <a:effectLst/>
                <a:uLnTx/>
                <a:uFillTx/>
                <a:latin typeface="+mn-lt"/>
                <a:ea typeface="+mn-ea"/>
              </a:rPr>
              <a:t>2</a:t>
            </a:r>
            <a:r>
              <a:rPr kumimoji="1" lang="ja-JP" altLang="en-US" sz="1600" b="0" i="0" u="none" strike="noStrike" kern="0" cap="none" spc="0" normalizeH="0" baseline="0" noProof="0" dirty="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a:ln>
                  <a:noFill/>
                </a:ln>
                <a:solidFill>
                  <a:srgbClr val="000000"/>
                </a:solidFill>
                <a:effectLst/>
                <a:uLnTx/>
                <a:uFillTx/>
                <a:latin typeface="+mn-lt"/>
                <a:ea typeface="+mn-ea"/>
              </a:rPr>
              <a:t>第</a:t>
            </a:r>
            <a:r>
              <a:rPr kumimoji="1" lang="en-US" altLang="ja-JP" sz="1400" b="0" i="0" u="none" strike="noStrike" kern="0" cap="none" spc="0" normalizeH="0" baseline="0" noProof="0" dirty="0">
                <a:ln>
                  <a:noFill/>
                </a:ln>
                <a:solidFill>
                  <a:srgbClr val="000000"/>
                </a:solidFill>
                <a:effectLst/>
                <a:uLnTx/>
                <a:uFillTx/>
                <a:latin typeface="+mn-lt"/>
                <a:ea typeface="+mn-ea"/>
              </a:rPr>
              <a:t>3</a:t>
            </a:r>
            <a:r>
              <a:rPr kumimoji="1" lang="ja-JP" altLang="en-US" sz="1400" b="0" i="0" u="none" strike="noStrike" kern="0" cap="none" spc="0" normalizeH="0" baseline="0" noProof="0" dirty="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a:ln>
                  <a:noFill/>
                </a:ln>
                <a:solidFill>
                  <a:srgbClr val="000000"/>
                </a:solidFill>
                <a:effectLst/>
                <a:uLnTx/>
                <a:uFillTx/>
                <a:latin typeface="+mn-lt"/>
                <a:ea typeface="+mn-ea"/>
              </a:rPr>
              <a:t>第</a:t>
            </a:r>
            <a:r>
              <a:rPr kumimoji="1" lang="en-US" altLang="ja-JP" sz="1200" b="0" i="0" u="none" strike="noStrike" kern="0" cap="none" spc="0" normalizeH="0" baseline="0" noProof="0" dirty="0">
                <a:ln>
                  <a:noFill/>
                </a:ln>
                <a:solidFill>
                  <a:srgbClr val="000000"/>
                </a:solidFill>
                <a:effectLst/>
                <a:uLnTx/>
                <a:uFillTx/>
                <a:latin typeface="+mn-lt"/>
                <a:ea typeface="+mn-ea"/>
              </a:rPr>
              <a:t>4</a:t>
            </a:r>
            <a:r>
              <a:rPr kumimoji="1" lang="ja-JP" altLang="en-US" sz="1200" b="0" i="0" u="none" strike="noStrike" kern="0" cap="none" spc="0" normalizeH="0" baseline="0" noProof="0" dirty="0">
                <a:ln>
                  <a:noFill/>
                </a:ln>
                <a:solidFill>
                  <a:srgbClr val="000000"/>
                </a:solidFill>
                <a:effectLst/>
                <a:uLnTx/>
                <a:uFillTx/>
                <a:latin typeface="+mn-lt"/>
                <a:ea typeface="+mn-ea"/>
              </a:rPr>
              <a:t>レベル</a:t>
            </a:r>
          </a:p>
        </p:txBody>
      </p:sp>
    </p:spTree>
    <p:extLst>
      <p:ext uri="{BB962C8B-B14F-4D97-AF65-F5344CB8AC3E}">
        <p14:creationId xmlns:p14="http://schemas.microsoft.com/office/powerpoint/2010/main" val="461328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5686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Section Header">
    <p:spTree>
      <p:nvGrpSpPr>
        <p:cNvPr id="1" name=""/>
        <p:cNvGrpSpPr/>
        <p:nvPr/>
      </p:nvGrpSpPr>
      <p:grpSpPr>
        <a:xfrm>
          <a:off x="0" y="0"/>
          <a:ext cx="0" cy="0"/>
          <a:chOff x="0" y="0"/>
          <a:chExt cx="0" cy="0"/>
        </a:xfrm>
      </p:grpSpPr>
      <p:pic>
        <p:nvPicPr>
          <p:cNvPr id="3" name="Background_SectionHeade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0"/>
            <a:ext cx="9144000" cy="6858000"/>
          </a:xfrm>
          <a:prstGeom prst="rect">
            <a:avLst/>
          </a:prstGeom>
        </p:spPr>
      </p:pic>
      <p:sp>
        <p:nvSpPr>
          <p:cNvPr id="2" name="タイトル"/>
          <p:cNvSpPr>
            <a:spLocks noGrp="1"/>
          </p:cNvSpPr>
          <p:nvPr>
            <p:ph type="title" hasCustomPrompt="1"/>
          </p:nvPr>
        </p:nvSpPr>
        <p:spPr bwMode="gray">
          <a:xfrm>
            <a:off x="179388" y="2988000"/>
            <a:ext cx="8784000" cy="524311"/>
          </a:xfrm>
        </p:spPr>
        <p:txBody>
          <a:bodyPr wrap="square" anchor="b">
            <a:spAutoFit/>
          </a:bodyPr>
          <a:lstStyle>
            <a:lvl1pPr>
              <a:defRPr sz="2800" b="0">
                <a:solidFill>
                  <a:schemeClr val="bg1"/>
                </a:solidFill>
              </a:defRPr>
            </a:lvl1pPr>
          </a:lstStyle>
          <a:p>
            <a:r>
              <a:rPr kumimoji="1" lang="ja-JP" altLang="en-US" dirty="0"/>
              <a:t>タイトルを入力</a:t>
            </a:r>
          </a:p>
        </p:txBody>
      </p:sp>
      <p:sp>
        <p:nvSpPr>
          <p:cNvPr id="5" name="テキスト プレースホルダー"/>
          <p:cNvSpPr>
            <a:spLocks noGrp="1"/>
          </p:cNvSpPr>
          <p:nvPr>
            <p:ph type="body" sz="quarter" idx="10" hasCustomPrompt="1"/>
          </p:nvPr>
        </p:nvSpPr>
        <p:spPr bwMode="gray">
          <a:xfrm>
            <a:off x="179388" y="4365130"/>
            <a:ext cx="7200900" cy="1212644"/>
          </a:xfrm>
        </p:spPr>
        <p:txBody>
          <a:bodyPr>
            <a:spAutoFit/>
          </a:bodyPr>
          <a:lstStyle>
            <a:lvl1pPr marL="0" indent="0">
              <a:buNone/>
              <a:defRPr b="0"/>
            </a:lvl1pPr>
            <a:lvl2pPr marL="72000" indent="0">
              <a:buNone/>
              <a:defRPr sz="1800" b="0"/>
            </a:lvl2pPr>
            <a:lvl3pPr marL="222962" indent="0">
              <a:buNone/>
              <a:defRPr b="0"/>
            </a:lvl3pPr>
            <a:lvl4pPr marL="327787" indent="0">
              <a:buNone/>
              <a:defRPr b="0"/>
            </a:lvl4pPr>
            <a:lvl5pPr marL="311400" indent="0">
              <a:buNone/>
              <a:defRPr b="0"/>
            </a:lvl5pPr>
          </a:lstStyle>
          <a:p>
            <a:pPr lvl="0"/>
            <a:r>
              <a:rPr kumimoji="1" lang="ja-JP" altLang="en-US" dirty="0"/>
              <a:t>サブタイトルを入力</a:t>
            </a:r>
            <a:endParaRPr kumimoji="1" lang="en-US" altLang="ja-JP" dirty="0"/>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p:txBody>
      </p:sp>
    </p:spTree>
    <p:extLst>
      <p:ext uri="{BB962C8B-B14F-4D97-AF65-F5344CB8AC3E}">
        <p14:creationId xmlns:p14="http://schemas.microsoft.com/office/powerpoint/2010/main" val="3123085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Table of Contents">
    <p:spTree>
      <p:nvGrpSpPr>
        <p:cNvPr id="1" name=""/>
        <p:cNvGrpSpPr/>
        <p:nvPr/>
      </p:nvGrpSpPr>
      <p:grpSpPr>
        <a:xfrm>
          <a:off x="0" y="0"/>
          <a:ext cx="0" cy="0"/>
          <a:chOff x="0" y="0"/>
          <a:chExt cx="0" cy="0"/>
        </a:xfrm>
      </p:grpSpPr>
      <p:pic>
        <p:nvPicPr>
          <p:cNvPr id="3" name="Background_Content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0"/>
            <a:ext cx="9144000" cy="6858000"/>
          </a:xfrm>
          <a:prstGeom prst="rect">
            <a:avLst/>
          </a:prstGeom>
        </p:spPr>
      </p:pic>
      <p:sp>
        <p:nvSpPr>
          <p:cNvPr id="2" name="タイトル"/>
          <p:cNvSpPr>
            <a:spLocks noGrp="1"/>
          </p:cNvSpPr>
          <p:nvPr>
            <p:ph type="title" hasCustomPrompt="1"/>
          </p:nvPr>
        </p:nvSpPr>
        <p:spPr bwMode="gray">
          <a:xfrm>
            <a:off x="1619672" y="332613"/>
            <a:ext cx="7344000" cy="504000"/>
          </a:xfrm>
        </p:spPr>
        <p:txBody>
          <a:bodyPr wrap="square" anchor="b">
            <a:spAutoFit/>
          </a:bodyPr>
          <a:lstStyle>
            <a:lvl1pPr>
              <a:defRPr b="0">
                <a:solidFill>
                  <a:schemeClr val="tx2">
                    <a:lumMod val="65000"/>
                    <a:lumOff val="35000"/>
                  </a:schemeClr>
                </a:solidFill>
              </a:defRPr>
            </a:lvl1pPr>
          </a:lstStyle>
          <a:p>
            <a:r>
              <a:rPr kumimoji="1" lang="ja-JP" altLang="en-US" dirty="0"/>
              <a:t>目次 のタイトルを入力</a:t>
            </a:r>
          </a:p>
        </p:txBody>
      </p:sp>
      <p:sp>
        <p:nvSpPr>
          <p:cNvPr id="5" name="テキスト プレースホルダー"/>
          <p:cNvSpPr>
            <a:spLocks noGrp="1"/>
          </p:cNvSpPr>
          <p:nvPr>
            <p:ph type="body" sz="quarter" idx="10" hasCustomPrompt="1"/>
          </p:nvPr>
        </p:nvSpPr>
        <p:spPr bwMode="gray">
          <a:xfrm>
            <a:off x="1619672" y="1116000"/>
            <a:ext cx="7344000" cy="5112000"/>
          </a:xfrm>
        </p:spPr>
        <p:txBody>
          <a:bodyPr wrap="square">
            <a:noAutofit/>
          </a:bodyPr>
          <a:lstStyle>
            <a:lvl1pPr marL="0" indent="0">
              <a:lnSpc>
                <a:spcPct val="140000"/>
              </a:lnSpc>
              <a:spcBef>
                <a:spcPts val="500"/>
              </a:spcBef>
              <a:buNone/>
              <a:defRPr sz="2200" b="0">
                <a:solidFill>
                  <a:schemeClr val="tx1"/>
                </a:solidFill>
              </a:defRPr>
            </a:lvl1pPr>
            <a:lvl2pPr marL="180000" indent="0">
              <a:lnSpc>
                <a:spcPct val="100000"/>
              </a:lnSpc>
              <a:spcBef>
                <a:spcPts val="500"/>
              </a:spcBef>
              <a:buNone/>
              <a:defRPr sz="1800" b="0">
                <a:solidFill>
                  <a:schemeClr val="tx1"/>
                </a:solidFill>
              </a:defRPr>
            </a:lvl2pPr>
            <a:lvl3pPr marL="360000" indent="0">
              <a:lnSpc>
                <a:spcPct val="100000"/>
              </a:lnSpc>
              <a:spcBef>
                <a:spcPts val="500"/>
              </a:spcBef>
              <a:buNone/>
              <a:defRPr b="0">
                <a:solidFill>
                  <a:schemeClr val="tx1"/>
                </a:solidFill>
              </a:defRPr>
            </a:lvl3pPr>
            <a:lvl4pPr marL="540000" indent="0">
              <a:lnSpc>
                <a:spcPct val="100000"/>
              </a:lnSpc>
              <a:spcBef>
                <a:spcPts val="500"/>
              </a:spcBef>
              <a:buNone/>
              <a:defRPr b="0">
                <a:solidFill>
                  <a:schemeClr val="tx1"/>
                </a:solidFill>
              </a:defRPr>
            </a:lvl4pPr>
            <a:lvl5pPr marL="685800" indent="0">
              <a:buNone/>
              <a:defRPr b="0"/>
            </a:lvl5pPr>
          </a:lstStyle>
          <a:p>
            <a:pPr lvl="0"/>
            <a:r>
              <a:rPr kumimoji="1" lang="ja-JP" altLang="en-US" dirty="0"/>
              <a:t>項目を入力</a:t>
            </a:r>
            <a:endParaRPr kumimoji="1" lang="en-US" altLang="ja-JP" dirty="0"/>
          </a:p>
          <a:p>
            <a:pPr lvl="1"/>
            <a:r>
              <a:rPr kumimoji="1" lang="ja-JP" altLang="en-US" dirty="0"/>
              <a:t>第</a:t>
            </a:r>
            <a:r>
              <a:rPr kumimoji="1" lang="en-US" altLang="ja-JP" dirty="0"/>
              <a:t>2</a:t>
            </a:r>
            <a:r>
              <a:rPr kumimoji="1" lang="ja-JP" altLang="en-US" dirty="0"/>
              <a:t>レベル</a:t>
            </a:r>
          </a:p>
          <a:p>
            <a:pPr lvl="2"/>
            <a:r>
              <a:rPr kumimoji="1" lang="ja-JP" altLang="en-US" dirty="0"/>
              <a:t>第</a:t>
            </a:r>
            <a:r>
              <a:rPr kumimoji="1" lang="en-US" altLang="ja-JP" dirty="0"/>
              <a:t>3</a:t>
            </a:r>
            <a:r>
              <a:rPr kumimoji="1" lang="ja-JP" altLang="en-US" dirty="0"/>
              <a:t>レベル</a:t>
            </a:r>
          </a:p>
          <a:p>
            <a:pPr lvl="3"/>
            <a:r>
              <a:rPr kumimoji="1" lang="ja-JP" altLang="en-US" dirty="0"/>
              <a:t>第</a:t>
            </a:r>
            <a:r>
              <a:rPr kumimoji="1" lang="en-US" altLang="ja-JP" dirty="0"/>
              <a:t>4</a:t>
            </a:r>
            <a:r>
              <a:rPr kumimoji="1" lang="ja-JP" altLang="en-US" dirty="0"/>
              <a:t>レベル</a:t>
            </a:r>
          </a:p>
        </p:txBody>
      </p:sp>
    </p:spTree>
    <p:extLst>
      <p:ext uri="{BB962C8B-B14F-4D97-AF65-F5344CB8AC3E}">
        <p14:creationId xmlns:p14="http://schemas.microsoft.com/office/powerpoint/2010/main" val="3903212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pic>
        <p:nvPicPr>
          <p:cNvPr id="11" name="Background_Title"/>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bwMode="gray">
          <a:xfrm>
            <a:off x="0" y="0"/>
            <a:ext cx="9144000" cy="6858000"/>
          </a:xfrm>
          <a:prstGeom prst="rect">
            <a:avLst/>
          </a:prstGeom>
        </p:spPr>
      </p:pic>
      <p:sp>
        <p:nvSpPr>
          <p:cNvPr id="2" name="タイトル プレースホルダー"/>
          <p:cNvSpPr>
            <a:spLocks noGrp="1"/>
          </p:cNvSpPr>
          <p:nvPr>
            <p:ph type="title"/>
          </p:nvPr>
        </p:nvSpPr>
        <p:spPr bwMode="gray">
          <a:xfrm>
            <a:off x="179387" y="108000"/>
            <a:ext cx="8785225" cy="468000"/>
          </a:xfrm>
          <a:prstGeom prst="rect">
            <a:avLst/>
          </a:prstGeom>
        </p:spPr>
        <p:txBody>
          <a:bodyPr vert="horz" lIns="91440" tIns="36000" rIns="91440" bIns="0" rtlCol="0" anchor="ctr">
            <a:noAutofit/>
          </a:bodyPr>
          <a:lstStyle/>
          <a:p>
            <a:r>
              <a:rPr kumimoji="1" lang="ja-JP" altLang="en-US" dirty="0"/>
              <a:t>マスター タイトルの書式設定</a:t>
            </a:r>
          </a:p>
        </p:txBody>
      </p:sp>
      <p:sp>
        <p:nvSpPr>
          <p:cNvPr id="3" name="テキスト プレースホルダー"/>
          <p:cNvSpPr>
            <a:spLocks noGrp="1"/>
          </p:cNvSpPr>
          <p:nvPr>
            <p:ph type="body" idx="1"/>
          </p:nvPr>
        </p:nvSpPr>
        <p:spPr bwMode="gray">
          <a:xfrm>
            <a:off x="179387" y="836614"/>
            <a:ext cx="8785226" cy="5616574"/>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a:t>
            </a:r>
            <a:r>
              <a:rPr kumimoji="1" lang="en-US" altLang="ja-JP" dirty="0"/>
              <a:t>2</a:t>
            </a:r>
            <a:r>
              <a:rPr kumimoji="1" lang="ja-JP" altLang="en-US" dirty="0"/>
              <a:t>レベル</a:t>
            </a:r>
          </a:p>
          <a:p>
            <a:pPr lvl="2"/>
            <a:r>
              <a:rPr kumimoji="1" lang="ja-JP" altLang="en-US" dirty="0"/>
              <a:t>第</a:t>
            </a:r>
            <a:r>
              <a:rPr kumimoji="1" lang="en-US" altLang="ja-JP" dirty="0"/>
              <a:t>3</a:t>
            </a:r>
            <a:r>
              <a:rPr kumimoji="1" lang="ja-JP" altLang="en-US" dirty="0"/>
              <a:t>レベル</a:t>
            </a:r>
          </a:p>
          <a:p>
            <a:pPr lvl="3"/>
            <a:r>
              <a:rPr kumimoji="1" lang="ja-JP" altLang="en-US" dirty="0"/>
              <a:t>第</a:t>
            </a:r>
            <a:r>
              <a:rPr kumimoji="1" lang="en-US" altLang="ja-JP" dirty="0"/>
              <a:t>4</a:t>
            </a:r>
            <a:r>
              <a:rPr kumimoji="1" lang="ja-JP" altLang="en-US" dirty="0"/>
              <a:t>レベル</a:t>
            </a:r>
          </a:p>
        </p:txBody>
      </p:sp>
      <p:sp>
        <p:nvSpPr>
          <p:cNvPr id="8" name="PageNumber"/>
          <p:cNvSpPr txBox="1"/>
          <p:nvPr userDrawn="1"/>
        </p:nvSpPr>
        <p:spPr bwMode="black">
          <a:xfrm>
            <a:off x="8316520" y="6606080"/>
            <a:ext cx="684000" cy="215444"/>
          </a:xfrm>
          <a:prstGeom prst="rect">
            <a:avLst/>
          </a:prstGeom>
          <a:noFill/>
        </p:spPr>
        <p:txBody>
          <a:bodyPr wrap="none" rtlCol="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F5524-168B-428D-88E2-BCDC17194B25}" type="slidenum">
              <a:rPr kumimoji="1" lang="ja-JP" altLang="en-US" sz="1000" b="0" i="0" u="none" strike="noStrike" kern="1200" cap="none" spc="0" normalizeH="0" baseline="0" noProof="0" smtClean="0">
                <a:ln>
                  <a:noFill/>
                </a:ln>
                <a:solidFill>
                  <a:srgbClr val="FFFFFF"/>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000" b="0" i="0" u="none" strike="noStrike" kern="1200" cap="none" spc="0" normalizeH="0" baseline="0" noProof="0" dirty="0">
              <a:ln>
                <a:noFill/>
              </a:ln>
              <a:solidFill>
                <a:srgbClr val="FFFFFF"/>
              </a:solidFill>
              <a:effectLst/>
              <a:uLnTx/>
              <a:uFillTx/>
              <a:latin typeface="+mn-lt"/>
              <a:ea typeface="+mn-ea"/>
              <a:cs typeface="+mn-cs"/>
            </a:endParaRPr>
          </a:p>
        </p:txBody>
      </p:sp>
      <p:sp>
        <p:nvSpPr>
          <p:cNvPr id="10" name="Confidential"/>
          <p:cNvSpPr txBox="1"/>
          <p:nvPr userDrawn="1"/>
        </p:nvSpPr>
        <p:spPr bwMode="black">
          <a:xfrm>
            <a:off x="118609" y="6599089"/>
            <a:ext cx="1645001" cy="215444"/>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dirty="0">
                <a:ln>
                  <a:noFill/>
                </a:ln>
                <a:solidFill>
                  <a:srgbClr val="FFFFFF"/>
                </a:solidFill>
                <a:effectLst/>
                <a:uLnTx/>
                <a:uFillTx/>
                <a:latin typeface="+mn-lt"/>
                <a:ea typeface="+mn-ea"/>
                <a:cs typeface="+mn-cs"/>
              </a:rPr>
              <a:t>Exastro</a:t>
            </a:r>
          </a:p>
        </p:txBody>
      </p:sp>
    </p:spTree>
    <p:extLst>
      <p:ext uri="{BB962C8B-B14F-4D97-AF65-F5344CB8AC3E}">
        <p14:creationId xmlns:p14="http://schemas.microsoft.com/office/powerpoint/2010/main" val="654157217"/>
      </p:ext>
    </p:extLst>
  </p:cSld>
  <p:clrMap bg1="lt1" tx1="dk1" bg2="lt2" tx2="dk2" accent1="accent1" accent2="accent2" accent3="accent3" accent4="accent4" accent5="accent5" accent6="accent6" hlink="hlink" folHlink="folHlink"/>
  <p:sldLayoutIdLst>
    <p:sldLayoutId id="2147483690" r:id="rId1"/>
    <p:sldLayoutId id="2147483699" r:id="rId2"/>
    <p:sldLayoutId id="2147483670" r:id="rId3"/>
    <p:sldLayoutId id="2147483672" r:id="rId4"/>
    <p:sldLayoutId id="2147483695" r:id="rId5"/>
    <p:sldLayoutId id="2147483673" r:id="rId6"/>
    <p:sldLayoutId id="2147483674" r:id="rId7"/>
    <p:sldLayoutId id="2147483700" r:id="rId8"/>
    <p:sldLayoutId id="2147483701" r:id="rId9"/>
    <p:sldLayoutId id="2147483702" r:id="rId10"/>
  </p:sldLayoutIdLst>
  <p:hf sldNum="0" hdr="0" ftr="0" dt="0"/>
  <p:txStyles>
    <p:titleStyle>
      <a:lvl1pPr algn="l" rtl="0" eaLnBrk="0" fontAlgn="base" hangingPunct="0">
        <a:spcBef>
          <a:spcPct val="0"/>
        </a:spcBef>
        <a:spcAft>
          <a:spcPct val="0"/>
        </a:spcAft>
        <a:defRPr kumimoji="1" sz="2400" b="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p:titleStyle>
    <p:body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sz="2000" b="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sz="1600" b="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sz="1400" b="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sz="1200" b="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F9016B-CCA6-43BE-8BEE-59565A35F4F7}" type="datetimeFigureOut">
              <a:rPr kumimoji="1" lang="ja-JP" altLang="en-US" smtClean="0"/>
              <a:t>2022/5/13</a:t>
            </a:fld>
            <a:endParaRPr kumimoji="1" lang="ja-JP" altLang="en-US"/>
          </a:p>
        </p:txBody>
      </p:sp>
      <p:sp>
        <p:nvSpPr>
          <p:cNvPr id="5" name="フッター プレースホルダー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3894414165"/>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exastro-suite.github.io/it-automation-docs/documents_ja.html"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exastro-suite.github.io/it-automation-docs/asset/Learn_ja/ITA-online-install_ja.pdf" TargetMode="External"/><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hyperlink" Target="https://exastro-suite.github.io/it-automation-docs/asset/Documents_ja/Exastro-ITA_&#21033;&#29992;&#25163;&#38918;&#12510;&#12491;&#12517;&#12450;&#12523;_Ansible-driver.pdf" TargetMode="Externa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33.xml"/><Relationship Id="rId3" Type="http://schemas.openxmlformats.org/officeDocument/2006/relationships/slide" Target="slide7.xml"/><Relationship Id="rId7" Type="http://schemas.openxmlformats.org/officeDocument/2006/relationships/slide" Target="slide14.xml"/><Relationship Id="rId12" Type="http://schemas.openxmlformats.org/officeDocument/2006/relationships/slide" Target="slide30.xml"/><Relationship Id="rId2" Type="http://schemas.openxmlformats.org/officeDocument/2006/relationships/slide" Target="slide5.xml"/><Relationship Id="rId16" Type="http://schemas.openxmlformats.org/officeDocument/2006/relationships/slide" Target="slide39.xml"/><Relationship Id="rId1" Type="http://schemas.openxmlformats.org/officeDocument/2006/relationships/slideLayout" Target="../slideLayouts/slideLayout9.xml"/><Relationship Id="rId6" Type="http://schemas.openxmlformats.org/officeDocument/2006/relationships/slide" Target="slide13.xml"/><Relationship Id="rId11" Type="http://schemas.openxmlformats.org/officeDocument/2006/relationships/slide" Target="slide26.xml"/><Relationship Id="rId5" Type="http://schemas.openxmlformats.org/officeDocument/2006/relationships/slide" Target="slide12.xml"/><Relationship Id="rId15" Type="http://schemas.openxmlformats.org/officeDocument/2006/relationships/slide" Target="slide36.xml"/><Relationship Id="rId10" Type="http://schemas.openxmlformats.org/officeDocument/2006/relationships/slide" Target="slide23.xml"/><Relationship Id="rId4" Type="http://schemas.openxmlformats.org/officeDocument/2006/relationships/slide" Target="slide10.xml"/><Relationship Id="rId9" Type="http://schemas.openxmlformats.org/officeDocument/2006/relationships/slide" Target="slide22.xml"/><Relationship Id="rId14" Type="http://schemas.openxmlformats.org/officeDocument/2006/relationships/slide" Target="slide34.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exastro-suite.github.io/it-automation-docs/asset/Learn_ja/Exastro%E3%81%A7%E5%AE%9F%E7%8F%BE%E3%81%99%E3%82%8B%E3%82%B7%E3%82%B9%E3%83%86%E3%83%A0%E6%A7%8B%E7%AF%89%E3%83%BB%E9%81%8B%E7%94%A8%E3%81%AE%E5%8A%B9%E7%8E%87%E5%8C%96%E3%82%AC%E3%82%A4%E3%83%89%E3%83%96%E3%83%83%E3%82%AF.pdf" TargetMode="External"/><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slide" Target="slide56.xml"/><Relationship Id="rId3" Type="http://schemas.openxmlformats.org/officeDocument/2006/relationships/slide" Target="slide44.xml"/><Relationship Id="rId7" Type="http://schemas.openxmlformats.org/officeDocument/2006/relationships/slide" Target="slide52.xml"/><Relationship Id="rId2" Type="http://schemas.openxmlformats.org/officeDocument/2006/relationships/slide" Target="slide43.xml"/><Relationship Id="rId1" Type="http://schemas.openxmlformats.org/officeDocument/2006/relationships/slideLayout" Target="../slideLayouts/slideLayout9.xml"/><Relationship Id="rId6" Type="http://schemas.openxmlformats.org/officeDocument/2006/relationships/slide" Target="slide51.xml"/><Relationship Id="rId5" Type="http://schemas.openxmlformats.org/officeDocument/2006/relationships/slide" Target="slide48.xml"/><Relationship Id="rId4" Type="http://schemas.openxmlformats.org/officeDocument/2006/relationships/slide" Target="slide45.xml"/><Relationship Id="rId9" Type="http://schemas.openxmlformats.org/officeDocument/2006/relationships/slide" Target="slide57.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プレースホルダー 3"/>
          <p:cNvSpPr>
            <a:spLocks noGrp="1"/>
          </p:cNvSpPr>
          <p:nvPr>
            <p:ph type="body" sz="quarter" idx="10"/>
          </p:nvPr>
        </p:nvSpPr>
        <p:spPr>
          <a:xfrm>
            <a:off x="179513" y="6021360"/>
            <a:ext cx="6552727" cy="772006"/>
          </a:xfrm>
        </p:spPr>
        <p:txBody>
          <a:bodyPr/>
          <a:lstStyle/>
          <a:p>
            <a:r>
              <a:rPr lang="en-US" altLang="ja-JP" dirty="0"/>
              <a:t>Exastro IT Automation Version 1.10</a:t>
            </a:r>
          </a:p>
          <a:p>
            <a:r>
              <a:rPr lang="en-US" altLang="ja-JP" dirty="0" err="1"/>
              <a:t>Exastro</a:t>
            </a:r>
            <a:r>
              <a:rPr lang="ja-JP" altLang="en-US" dirty="0"/>
              <a:t> </a:t>
            </a:r>
            <a:r>
              <a:rPr lang="en-US" altLang="ja-JP" dirty="0"/>
              <a:t>developer</a:t>
            </a:r>
            <a:endParaRPr kumimoji="1" lang="ja-JP" altLang="en-US" dirty="0"/>
          </a:p>
        </p:txBody>
      </p:sp>
      <p:sp>
        <p:nvSpPr>
          <p:cNvPr id="5" name="タイトル 1"/>
          <p:cNvSpPr txBox="1">
            <a:spLocks/>
          </p:cNvSpPr>
          <p:nvPr/>
        </p:nvSpPr>
        <p:spPr bwMode="gray">
          <a:xfrm>
            <a:off x="0" y="3294124"/>
            <a:ext cx="9143999" cy="775015"/>
          </a:xfrm>
          <a:prstGeom prst="rect">
            <a:avLst/>
          </a:prstGeom>
        </p:spPr>
        <p:txBody>
          <a:bodyPr vert="horz" wrap="square" lIns="91440" tIns="36000" rIns="91440" bIns="0" rtlCol="0" anchor="b" anchorCtr="0">
            <a:spAutoFit/>
          </a:bodyPr>
          <a:lstStyle>
            <a:lvl1pPr algn="ctr" rtl="0" eaLnBrk="0" fontAlgn="base" hangingPunct="0">
              <a:spcBef>
                <a:spcPct val="0"/>
              </a:spcBef>
              <a:spcAft>
                <a:spcPct val="0"/>
              </a:spcAft>
              <a:defRPr kumimoji="1" sz="3200" b="0">
                <a:solidFill>
                  <a:schemeClr val="accent6"/>
                </a:solidFill>
                <a:effectLst/>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r>
              <a:rPr lang="ja-JP" altLang="en-US" sz="4800" b="1" dirty="0"/>
              <a:t>クイックスタート</a:t>
            </a:r>
            <a:endParaRPr lang="en-US" altLang="ja-JP" sz="4800" b="1" kern="0" spc="-150" dirty="0">
              <a:solidFill>
                <a:schemeClr val="tx2">
                  <a:lumMod val="75000"/>
                  <a:lumOff val="25000"/>
                </a:schemeClr>
              </a:solidFill>
            </a:endParaRPr>
          </a:p>
        </p:txBody>
      </p:sp>
      <p:sp>
        <p:nvSpPr>
          <p:cNvPr id="6" name="タイトル 1"/>
          <p:cNvSpPr txBox="1">
            <a:spLocks/>
          </p:cNvSpPr>
          <p:nvPr/>
        </p:nvSpPr>
        <p:spPr bwMode="gray">
          <a:xfrm>
            <a:off x="0" y="5493437"/>
            <a:ext cx="9144000" cy="251795"/>
          </a:xfrm>
          <a:prstGeom prst="rect">
            <a:avLst/>
          </a:prstGeom>
        </p:spPr>
        <p:txBody>
          <a:bodyPr vert="horz" wrap="square" lIns="91440" tIns="36000" rIns="91440" bIns="0" rtlCol="0" anchor="b" anchorCtr="0">
            <a:spAutoFit/>
          </a:bodyPr>
          <a:lstStyle>
            <a:lvl1pPr algn="ctr" rtl="0" eaLnBrk="0" fontAlgn="base" hangingPunct="0">
              <a:spcBef>
                <a:spcPct val="0"/>
              </a:spcBef>
              <a:spcAft>
                <a:spcPct val="0"/>
              </a:spcAft>
              <a:defRPr kumimoji="1" sz="3200" b="0">
                <a:solidFill>
                  <a:schemeClr val="accent6"/>
                </a:solidFill>
                <a:effectLst/>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pPr algn="r"/>
            <a:r>
              <a:rPr lang="en-US" altLang="ja-JP" sz="1400" b="1" kern="0" dirty="0">
                <a:solidFill>
                  <a:schemeClr val="tx2">
                    <a:lumMod val="75000"/>
                    <a:lumOff val="25000"/>
                  </a:schemeClr>
                </a:solidFill>
                <a:latin typeface="+mn-lt"/>
              </a:rPr>
              <a:t>※</a:t>
            </a:r>
            <a:r>
              <a:rPr lang="ja-JP" altLang="en-US" sz="1400" b="1" kern="0" dirty="0">
                <a:solidFill>
                  <a:schemeClr val="tx2">
                    <a:lumMod val="75000"/>
                    <a:lumOff val="25000"/>
                  </a:schemeClr>
                </a:solidFill>
                <a:latin typeface="+mn-lt"/>
              </a:rPr>
              <a:t>本書では「</a:t>
            </a:r>
            <a:r>
              <a:rPr lang="en-US" altLang="ja-JP" sz="1400" b="1" kern="0" dirty="0">
                <a:solidFill>
                  <a:schemeClr val="tx2">
                    <a:lumMod val="75000"/>
                    <a:lumOff val="25000"/>
                  </a:schemeClr>
                </a:solidFill>
                <a:latin typeface="+mn-lt"/>
              </a:rPr>
              <a:t>Exastro IT</a:t>
            </a:r>
            <a:r>
              <a:rPr lang="ja-JP" altLang="en-US" sz="1400" b="1" kern="0" dirty="0">
                <a:solidFill>
                  <a:schemeClr val="tx2">
                    <a:lumMod val="75000"/>
                    <a:lumOff val="25000"/>
                  </a:schemeClr>
                </a:solidFill>
                <a:latin typeface="+mn-lt"/>
              </a:rPr>
              <a:t> </a:t>
            </a:r>
            <a:r>
              <a:rPr lang="en-US" altLang="ja-JP" sz="1400" b="1" kern="0" dirty="0">
                <a:solidFill>
                  <a:schemeClr val="tx2">
                    <a:lumMod val="75000"/>
                    <a:lumOff val="25000"/>
                  </a:schemeClr>
                </a:solidFill>
                <a:latin typeface="+mn-lt"/>
              </a:rPr>
              <a:t>Automation</a:t>
            </a:r>
            <a:r>
              <a:rPr lang="ja-JP" altLang="en-US" sz="1400" b="1" kern="0" dirty="0">
                <a:solidFill>
                  <a:schemeClr val="tx2">
                    <a:lumMod val="75000"/>
                    <a:lumOff val="25000"/>
                  </a:schemeClr>
                </a:solidFill>
                <a:latin typeface="+mn-lt"/>
              </a:rPr>
              <a:t>」を「</a:t>
            </a:r>
            <a:r>
              <a:rPr lang="en-US" altLang="ja-JP" sz="1400" b="1" kern="0" dirty="0">
                <a:solidFill>
                  <a:schemeClr val="tx2">
                    <a:lumMod val="75000"/>
                    <a:lumOff val="25000"/>
                  </a:schemeClr>
                </a:solidFill>
                <a:latin typeface="+mn-lt"/>
              </a:rPr>
              <a:t>ITA</a:t>
            </a:r>
            <a:r>
              <a:rPr lang="ja-JP" altLang="en-US" sz="1400" b="1" kern="0" dirty="0">
                <a:solidFill>
                  <a:schemeClr val="tx2">
                    <a:lumMod val="75000"/>
                    <a:lumOff val="25000"/>
                  </a:schemeClr>
                </a:solidFill>
                <a:latin typeface="+mn-lt"/>
              </a:rPr>
              <a:t>」として記載します。</a:t>
            </a:r>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34104"/>
            <a:ext cx="9144000" cy="1016000"/>
          </a:xfrm>
          <a:prstGeom prst="rect">
            <a:avLst/>
          </a:prstGeo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00" y="247474"/>
            <a:ext cx="3528490" cy="826990"/>
          </a:xfrm>
          <a:prstGeom prst="rect">
            <a:avLst/>
          </a:prstGeom>
        </p:spPr>
      </p:pic>
    </p:spTree>
    <p:extLst>
      <p:ext uri="{BB962C8B-B14F-4D97-AF65-F5344CB8AC3E}">
        <p14:creationId xmlns:p14="http://schemas.microsoft.com/office/powerpoint/2010/main" val="3208162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1.3</a:t>
            </a:r>
            <a:r>
              <a:rPr lang="ja-JP" altLang="en-US" dirty="0"/>
              <a:t> 各種用語の説明</a:t>
            </a:r>
          </a:p>
        </p:txBody>
      </p:sp>
      <p:sp>
        <p:nvSpPr>
          <p:cNvPr id="3" name="コンテンツ プレースホルダー 2"/>
          <p:cNvSpPr>
            <a:spLocks noGrp="1"/>
          </p:cNvSpPr>
          <p:nvPr>
            <p:ph sz="quarter" idx="10"/>
          </p:nvPr>
        </p:nvSpPr>
        <p:spPr>
          <a:xfrm>
            <a:off x="323746" y="836712"/>
            <a:ext cx="8639767" cy="5688718"/>
          </a:xfrm>
        </p:spPr>
        <p:txBody>
          <a:bodyPr>
            <a:normAutofit/>
          </a:bodyPr>
          <a:lstStyle/>
          <a:p>
            <a:r>
              <a:rPr lang="ja-JP" altLang="en-US" dirty="0"/>
              <a:t>本シナリオに登場する主な用語</a:t>
            </a:r>
            <a:endParaRPr lang="en-US" altLang="ja-JP" dirty="0"/>
          </a:p>
          <a:p>
            <a:pPr lvl="1"/>
            <a:endParaRPr lang="en-US" altLang="ja-JP" dirty="0"/>
          </a:p>
          <a:p>
            <a:pPr lvl="1"/>
            <a:endParaRPr lang="en-US" altLang="ja-JP" dirty="0"/>
          </a:p>
          <a:p>
            <a:pPr marL="180000" lvl="1" indent="0">
              <a:buNone/>
            </a:pPr>
            <a:r>
              <a:rPr lang="en-US" altLang="ja-JP" dirty="0"/>
              <a:t>   </a:t>
            </a:r>
          </a:p>
        </p:txBody>
      </p:sp>
      <p:graphicFrame>
        <p:nvGraphicFramePr>
          <p:cNvPr id="4" name="表 3"/>
          <p:cNvGraphicFramePr>
            <a:graphicFrameLocks noGrp="1"/>
          </p:cNvGraphicFramePr>
          <p:nvPr>
            <p:extLst>
              <p:ext uri="{D42A27DB-BD31-4B8C-83A1-F6EECF244321}">
                <p14:modId xmlns:p14="http://schemas.microsoft.com/office/powerpoint/2010/main" val="1318440285"/>
              </p:ext>
            </p:extLst>
          </p:nvPr>
        </p:nvGraphicFramePr>
        <p:xfrm>
          <a:off x="538953" y="1313198"/>
          <a:ext cx="8065120" cy="4294086"/>
        </p:xfrm>
        <a:graphic>
          <a:graphicData uri="http://schemas.openxmlformats.org/drawingml/2006/table">
            <a:tbl>
              <a:tblPr firstRow="1" bandRow="1">
                <a:tableStyleId>{5C22544A-7EE6-4342-B048-85BDC9FD1C3A}</a:tableStyleId>
              </a:tblPr>
              <a:tblGrid>
                <a:gridCol w="1944270">
                  <a:extLst>
                    <a:ext uri="{9D8B030D-6E8A-4147-A177-3AD203B41FA5}">
                      <a16:colId xmlns:a16="http://schemas.microsoft.com/office/drawing/2014/main" val="2883640048"/>
                    </a:ext>
                  </a:extLst>
                </a:gridCol>
                <a:gridCol w="6120850">
                  <a:extLst>
                    <a:ext uri="{9D8B030D-6E8A-4147-A177-3AD203B41FA5}">
                      <a16:colId xmlns:a16="http://schemas.microsoft.com/office/drawing/2014/main" val="1123245703"/>
                    </a:ext>
                  </a:extLst>
                </a:gridCol>
              </a:tblGrid>
              <a:tr h="334765">
                <a:tc>
                  <a:txBody>
                    <a:bodyPr/>
                    <a:lstStyle/>
                    <a:p>
                      <a:pPr algn="ctr"/>
                      <a:r>
                        <a:rPr kumimoji="1" lang="ja-JP" altLang="en-US" sz="1600" dirty="0">
                          <a:solidFill>
                            <a:schemeClr val="bg1"/>
                          </a:solidFill>
                          <a:latin typeface="+mn-lt"/>
                        </a:rPr>
                        <a:t>用語</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600" dirty="0">
                          <a:solidFill>
                            <a:schemeClr val="bg1"/>
                          </a:solidFill>
                          <a:latin typeface="+mn-lt"/>
                        </a:rPr>
                        <a:t>説明</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446354">
                <a:tc>
                  <a:txBody>
                    <a:bodyPr/>
                    <a:lstStyle/>
                    <a:p>
                      <a:pPr algn="ctr"/>
                      <a:r>
                        <a:rPr kumimoji="1" lang="en-US" altLang="ja-JP" sz="1600" b="0" dirty="0">
                          <a:solidFill>
                            <a:schemeClr val="tx1"/>
                          </a:solidFill>
                          <a:latin typeface="+mn-lt"/>
                        </a:rPr>
                        <a:t>Playbook</a:t>
                      </a:r>
                      <a:endParaRPr kumimoji="1" lang="ja-JP" altLang="en-US" sz="16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ja-JP" altLang="en-US" sz="1600" b="0" i="0" kern="1200" dirty="0">
                          <a:solidFill>
                            <a:schemeClr val="dk1"/>
                          </a:solidFill>
                          <a:effectLst/>
                          <a:latin typeface="+mn-lt"/>
                          <a:ea typeface="+mn-ea"/>
                          <a:cs typeface="+mn-cs"/>
                        </a:rPr>
                        <a:t>定型業務をタスクで記述し、</a:t>
                      </a:r>
                      <a:r>
                        <a:rPr kumimoji="1" lang="en-US" altLang="ja-JP" sz="1600" b="0" i="0" kern="1200" dirty="0">
                          <a:solidFill>
                            <a:schemeClr val="dk1"/>
                          </a:solidFill>
                          <a:effectLst/>
                          <a:latin typeface="+mn-lt"/>
                          <a:ea typeface="+mn-ea"/>
                          <a:cs typeface="+mn-cs"/>
                        </a:rPr>
                        <a:t>Ansible</a:t>
                      </a:r>
                      <a:r>
                        <a:rPr kumimoji="1" lang="ja-JP" altLang="en-US" sz="1600" b="0" i="0" kern="1200" dirty="0">
                          <a:solidFill>
                            <a:schemeClr val="dk1"/>
                          </a:solidFill>
                          <a:effectLst/>
                          <a:latin typeface="+mn-lt"/>
                          <a:ea typeface="+mn-ea"/>
                          <a:cs typeface="+mn-cs"/>
                        </a:rPr>
                        <a:t>に実行させるためのファイルです。</a:t>
                      </a:r>
                      <a:r>
                        <a:rPr lang="en-US" altLang="ja-JP" sz="1600" dirty="0"/>
                        <a:t>YAML</a:t>
                      </a:r>
                      <a:r>
                        <a:rPr lang="ja-JP" altLang="en-US" sz="1600" dirty="0"/>
                        <a:t>形式で使用します。</a:t>
                      </a:r>
                      <a:endParaRPr kumimoji="1" lang="ja-JP" altLang="en-US" sz="16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r h="446354">
                <a:tc>
                  <a:txBody>
                    <a:bodyPr/>
                    <a:lstStyle/>
                    <a:p>
                      <a:pPr algn="ctr"/>
                      <a:r>
                        <a:rPr kumimoji="1" lang="en-US" altLang="ja-JP" sz="1600" b="0" dirty="0">
                          <a:solidFill>
                            <a:schemeClr val="tx1"/>
                          </a:solidFill>
                          <a:latin typeface="+mn-lt"/>
                        </a:rPr>
                        <a:t>Ansible-Legacy</a:t>
                      </a:r>
                      <a:endParaRPr kumimoji="1" lang="ja-JP" altLang="en-US" sz="16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altLang="ja-JP" sz="1600" dirty="0"/>
                        <a:t>ITA </a:t>
                      </a:r>
                      <a:r>
                        <a:rPr lang="ja-JP" altLang="en-US" sz="1600" dirty="0"/>
                        <a:t>から </a:t>
                      </a:r>
                      <a:r>
                        <a:rPr lang="en-US" altLang="ja-JP" sz="1600" dirty="0"/>
                        <a:t>Ansible </a:t>
                      </a:r>
                      <a:r>
                        <a:rPr lang="ja-JP" altLang="en-US" sz="1600" dirty="0"/>
                        <a:t>を利用する機能です。 </a:t>
                      </a:r>
                      <a:r>
                        <a:rPr lang="en-US" altLang="ja-JP" sz="1600" dirty="0"/>
                        <a:t>Legacy </a:t>
                      </a:r>
                      <a:r>
                        <a:rPr lang="ja-JP" altLang="en-US" sz="1600" dirty="0"/>
                        <a:t>コンソールでは、構築コードとして単体の</a:t>
                      </a:r>
                      <a:r>
                        <a:rPr lang="en-US" altLang="ja-JP" sz="1600" dirty="0"/>
                        <a:t>YAML</a:t>
                      </a:r>
                      <a:r>
                        <a:rPr lang="ja-JP" altLang="en-US" sz="1600" dirty="0"/>
                        <a:t>ファイルを使う場合に使用します。 </a:t>
                      </a:r>
                      <a:endParaRPr kumimoji="1" lang="ja-JP" altLang="en-US" sz="16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78899612"/>
                  </a:ext>
                </a:extLst>
              </a:tr>
              <a:tr h="684556">
                <a:tc>
                  <a:txBody>
                    <a:bodyPr/>
                    <a:lstStyle/>
                    <a:p>
                      <a:pPr algn="ctr"/>
                      <a:r>
                        <a:rPr lang="ja-JP" altLang="en-US" sz="1600" dirty="0"/>
                        <a:t>オペレーション名</a:t>
                      </a:r>
                      <a:r>
                        <a:rPr lang="en-US" altLang="ja-JP" sz="1600" dirty="0"/>
                        <a:t>(</a:t>
                      </a:r>
                      <a:r>
                        <a:rPr lang="en-US" altLang="ja-JP" sz="1600" dirty="0" err="1"/>
                        <a:t>Oparation</a:t>
                      </a:r>
                      <a:r>
                        <a:rPr lang="en-US" altLang="ja-JP" sz="1600" dirty="0"/>
                        <a:t>)</a:t>
                      </a:r>
                      <a:endParaRPr kumimoji="1" lang="ja-JP" altLang="en-US" sz="16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en-US" altLang="ja-JP" sz="1600" dirty="0">
                          <a:solidFill>
                            <a:schemeClr val="tx1"/>
                          </a:solidFill>
                          <a:latin typeface="+mn-lt"/>
                        </a:rPr>
                        <a:t>ITA </a:t>
                      </a:r>
                      <a:r>
                        <a:rPr kumimoji="1" lang="ja-JP" altLang="en-US" sz="1600" dirty="0" err="1">
                          <a:solidFill>
                            <a:schemeClr val="tx1"/>
                          </a:solidFill>
                          <a:latin typeface="+mn-lt"/>
                        </a:rPr>
                        <a:t>での</a:t>
                      </a:r>
                      <a:r>
                        <a:rPr kumimoji="1" lang="ja-JP" altLang="en-US" sz="1600" dirty="0">
                          <a:solidFill>
                            <a:schemeClr val="tx1"/>
                          </a:solidFill>
                          <a:latin typeface="+mn-lt"/>
                        </a:rPr>
                        <a:t>作業実行単位。作業予定、実行履歴などを管理することができます。</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02678294"/>
                  </a:ext>
                </a:extLst>
              </a:tr>
              <a:tr h="1293050">
                <a:tc>
                  <a:txBody>
                    <a:bodyPr/>
                    <a:lstStyle/>
                    <a:p>
                      <a:pPr algn="ctr"/>
                      <a:r>
                        <a:rPr lang="en-US" altLang="ja-JP" sz="1600" dirty="0"/>
                        <a:t>Conductor</a:t>
                      </a:r>
                      <a:endParaRPr kumimoji="1" lang="ja-JP" altLang="en-US" sz="16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en-US" altLang="ja-JP" sz="1600" dirty="0">
                          <a:solidFill>
                            <a:schemeClr val="tx1"/>
                          </a:solidFill>
                          <a:latin typeface="+mn-lt"/>
                        </a:rPr>
                        <a:t>ITA </a:t>
                      </a:r>
                      <a:r>
                        <a:rPr kumimoji="1" lang="ja-JP" altLang="en-US" sz="1600" dirty="0" err="1">
                          <a:solidFill>
                            <a:schemeClr val="tx1"/>
                          </a:solidFill>
                          <a:latin typeface="+mn-lt"/>
                        </a:rPr>
                        <a:t>での</a:t>
                      </a:r>
                      <a:r>
                        <a:rPr kumimoji="1" lang="ja-JP" altLang="en-US" sz="1600" dirty="0">
                          <a:solidFill>
                            <a:schemeClr val="tx1"/>
                          </a:solidFill>
                          <a:latin typeface="+mn-lt"/>
                        </a:rPr>
                        <a:t>一連の作業の単位。オペレーション名と関連付けて実行します。</a:t>
                      </a:r>
                      <a:r>
                        <a:rPr kumimoji="1" lang="en-US" altLang="ja-JP" sz="1600" dirty="0">
                          <a:solidFill>
                            <a:schemeClr val="tx1"/>
                          </a:solidFill>
                          <a:latin typeface="+mn-lt"/>
                        </a:rPr>
                        <a:t>Node </a:t>
                      </a:r>
                      <a:r>
                        <a:rPr kumimoji="1" lang="ja-JP" altLang="en-US" sz="1600" dirty="0">
                          <a:solidFill>
                            <a:schemeClr val="tx1"/>
                          </a:solidFill>
                          <a:latin typeface="+mn-lt"/>
                        </a:rPr>
                        <a:t>と呼ぶ各種パーツを組み合わせて、ジョブフローを作成し、複数の機器に対して、一連の構築・設定などの作業を行います。</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22572995"/>
                  </a:ext>
                </a:extLst>
              </a:tr>
              <a:tr h="481725">
                <a:tc>
                  <a:txBody>
                    <a:bodyPr/>
                    <a:lstStyle/>
                    <a:p>
                      <a:pPr algn="ctr"/>
                      <a:r>
                        <a:rPr lang="en-US" altLang="ja-JP" sz="1600" dirty="0"/>
                        <a:t>Movement</a:t>
                      </a:r>
                      <a:endParaRPr kumimoji="1" lang="ja-JP" altLang="en-US" sz="16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ja-JP" altLang="en-US" sz="1600" dirty="0">
                          <a:solidFill>
                            <a:schemeClr val="tx1"/>
                          </a:solidFill>
                          <a:latin typeface="+mn-lt"/>
                        </a:rPr>
                        <a:t>各機器に対する構築ツールを使った構築、設定などの作業の単位です。</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75740015"/>
                  </a:ext>
                </a:extLst>
              </a:tr>
            </a:tbl>
          </a:graphicData>
        </a:graphic>
      </p:graphicFrame>
      <p:sp>
        <p:nvSpPr>
          <p:cNvPr id="5" name="テキスト ボックス 4"/>
          <p:cNvSpPr txBox="1"/>
          <p:nvPr/>
        </p:nvSpPr>
        <p:spPr>
          <a:xfrm>
            <a:off x="161386" y="5805330"/>
            <a:ext cx="8820254" cy="369332"/>
          </a:xfrm>
          <a:prstGeom prst="rect">
            <a:avLst/>
          </a:prstGeom>
          <a:noFill/>
        </p:spPr>
        <p:txBody>
          <a:bodyPr wrap="square" rtlCol="0">
            <a:spAutoFit/>
          </a:bodyPr>
          <a:lstStyle/>
          <a:p>
            <a:r>
              <a:rPr lang="en-US" altLang="ja-JP" dirty="0" err="1"/>
              <a:t>Exastro</a:t>
            </a:r>
            <a:r>
              <a:rPr lang="en-US" altLang="ja-JP" dirty="0"/>
              <a:t> ITA</a:t>
            </a:r>
            <a:r>
              <a:rPr lang="ja-JP" altLang="en-US" dirty="0"/>
              <a:t>についてのより詳しい説明は</a:t>
            </a:r>
            <a:r>
              <a:rPr kumimoji="1" lang="ja-JP" altLang="en-US" dirty="0">
                <a:hlinkClick r:id="rId2"/>
              </a:rPr>
              <a:t>ドキュメントサイト</a:t>
            </a:r>
            <a:r>
              <a:rPr lang="ja-JP" altLang="en-US" dirty="0"/>
              <a:t>を</a:t>
            </a:r>
            <a:r>
              <a:rPr kumimoji="1" lang="ja-JP" altLang="en-US" dirty="0"/>
              <a:t>ご活用ください。</a:t>
            </a:r>
          </a:p>
        </p:txBody>
      </p:sp>
    </p:spTree>
    <p:extLst>
      <p:ext uri="{BB962C8B-B14F-4D97-AF65-F5344CB8AC3E}">
        <p14:creationId xmlns:p14="http://schemas.microsoft.com/office/powerpoint/2010/main" val="4210553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9388" y="3045072"/>
            <a:ext cx="8784000" cy="467239"/>
          </a:xfrm>
        </p:spPr>
        <p:txBody>
          <a:bodyPr/>
          <a:lstStyle/>
          <a:p>
            <a:r>
              <a:rPr lang="en-US" altLang="ja-JP" dirty="0"/>
              <a:t>2.</a:t>
            </a:r>
            <a:r>
              <a:rPr lang="ja-JP" altLang="en-US" dirty="0"/>
              <a:t>　画面説明</a:t>
            </a:r>
          </a:p>
        </p:txBody>
      </p:sp>
    </p:spTree>
    <p:extLst>
      <p:ext uri="{BB962C8B-B14F-4D97-AF65-F5344CB8AC3E}">
        <p14:creationId xmlns:p14="http://schemas.microsoft.com/office/powerpoint/2010/main" val="978368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p:cNvPicPr>
            <a:picLocks noChangeAspect="1"/>
          </p:cNvPicPr>
          <p:nvPr/>
        </p:nvPicPr>
        <p:blipFill>
          <a:blip r:embed="rId2"/>
          <a:stretch>
            <a:fillRect/>
          </a:stretch>
        </p:blipFill>
        <p:spPr>
          <a:xfrm>
            <a:off x="899490" y="2126886"/>
            <a:ext cx="6920758" cy="3606434"/>
          </a:xfrm>
          <a:prstGeom prst="rect">
            <a:avLst/>
          </a:prstGeom>
        </p:spPr>
      </p:pic>
      <p:sp>
        <p:nvSpPr>
          <p:cNvPr id="2" name="タイトル 1"/>
          <p:cNvSpPr>
            <a:spLocks noGrp="1"/>
          </p:cNvSpPr>
          <p:nvPr>
            <p:ph type="title"/>
          </p:nvPr>
        </p:nvSpPr>
        <p:spPr/>
        <p:txBody>
          <a:bodyPr/>
          <a:lstStyle/>
          <a:p>
            <a:r>
              <a:rPr lang="en-US" altLang="ja-JP" dirty="0"/>
              <a:t>2.1</a:t>
            </a:r>
            <a:r>
              <a:rPr lang="ja-JP" altLang="en-US" dirty="0"/>
              <a:t> </a:t>
            </a:r>
            <a:r>
              <a:rPr lang="en-US" altLang="ja-JP" dirty="0"/>
              <a:t>Web</a:t>
            </a:r>
            <a:r>
              <a:rPr lang="ja-JP" altLang="en-US" dirty="0"/>
              <a:t>コンソール画面（ログイン）</a:t>
            </a:r>
          </a:p>
        </p:txBody>
      </p:sp>
      <p:sp>
        <p:nvSpPr>
          <p:cNvPr id="3" name="コンテンツ プレースホルダー 2"/>
          <p:cNvSpPr>
            <a:spLocks noGrp="1"/>
          </p:cNvSpPr>
          <p:nvPr>
            <p:ph sz="quarter" idx="10"/>
          </p:nvPr>
        </p:nvSpPr>
        <p:spPr>
          <a:xfrm>
            <a:off x="179512" y="836712"/>
            <a:ext cx="8964487" cy="5616476"/>
          </a:xfrm>
        </p:spPr>
        <p:txBody>
          <a:bodyPr/>
          <a:lstStyle/>
          <a:p>
            <a:r>
              <a:rPr lang="en-US" altLang="ja-JP" dirty="0"/>
              <a:t>Web</a:t>
            </a:r>
            <a:r>
              <a:rPr lang="ja-JP" altLang="en-US" dirty="0"/>
              <a:t>コンソールログイン</a:t>
            </a:r>
            <a:endParaRPr lang="en-US" altLang="ja-JP" dirty="0"/>
          </a:p>
          <a:p>
            <a:pPr lvl="1"/>
            <a:r>
              <a:rPr lang="en-US" altLang="ja-JP" dirty="0"/>
              <a:t>ITA</a:t>
            </a:r>
            <a:r>
              <a:rPr lang="ja-JP" altLang="en-US" dirty="0"/>
              <a:t>のインストールが完了し</a:t>
            </a:r>
            <a:r>
              <a:rPr lang="en-US" altLang="ja-JP" dirty="0"/>
              <a:t>URL</a:t>
            </a:r>
            <a:r>
              <a:rPr lang="ja-JP" altLang="en-US" dirty="0"/>
              <a:t>へアクセスすると、ログイン画面が表示されます。</a:t>
            </a:r>
            <a:endParaRPr lang="en-US" altLang="ja-JP" dirty="0"/>
          </a:p>
          <a:p>
            <a:pPr marL="180000" lvl="1" indent="0">
              <a:buNone/>
            </a:pPr>
            <a:r>
              <a:rPr lang="ja-JP" altLang="en-US" dirty="0"/>
              <a:t> </a:t>
            </a:r>
            <a:r>
              <a:rPr lang="en-US" altLang="ja-JP" sz="1400" dirty="0"/>
              <a:t>※</a:t>
            </a:r>
            <a:r>
              <a:rPr lang="ja-JP" altLang="en-US" sz="1400" dirty="0"/>
              <a:t>インストール手順については” </a:t>
            </a:r>
            <a:r>
              <a:rPr lang="en-US" altLang="ja-JP" sz="1400" dirty="0">
                <a:hlinkClick r:id="rId3"/>
              </a:rPr>
              <a:t>IT Automation </a:t>
            </a:r>
            <a:r>
              <a:rPr lang="ja-JP" altLang="en-US" sz="1400" dirty="0">
                <a:hlinkClick r:id="rId3"/>
              </a:rPr>
              <a:t>オンラインインストール</a:t>
            </a:r>
            <a:r>
              <a:rPr lang="en-US" altLang="ja-JP" sz="1400" dirty="0"/>
              <a:t>”</a:t>
            </a:r>
            <a:r>
              <a:rPr lang="ja-JP" altLang="en-US" sz="1400" dirty="0"/>
              <a:t>をご参照ください。</a:t>
            </a:r>
          </a:p>
          <a:p>
            <a:pPr marL="180000" lvl="1" indent="0">
              <a:buNone/>
            </a:pPr>
            <a:endParaRPr lang="en-US" altLang="ja-JP" dirty="0"/>
          </a:p>
        </p:txBody>
      </p:sp>
      <p:sp>
        <p:nvSpPr>
          <p:cNvPr id="11" name="角丸四角形 10"/>
          <p:cNvSpPr/>
          <p:nvPr/>
        </p:nvSpPr>
        <p:spPr bwMode="auto">
          <a:xfrm>
            <a:off x="6021514" y="5474125"/>
            <a:ext cx="2952410" cy="979063"/>
          </a:xfrm>
          <a:prstGeom prst="roundRect">
            <a:avLst/>
          </a:prstGeom>
          <a:solidFill>
            <a:schemeClr val="bg2"/>
          </a:solidFill>
          <a:ln w="19050">
            <a:solidFill>
              <a:srgbClr val="C0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a:latin typeface="+mn-ea"/>
              </a:rPr>
              <a:t>初回ログイン時は、ログイン直後に</a:t>
            </a:r>
            <a:endParaRPr lang="en-US" altLang="ja-JP" sz="1200" b="1" dirty="0">
              <a:latin typeface="+mn-ea"/>
            </a:endParaRPr>
          </a:p>
          <a:p>
            <a:pPr algn="ctr"/>
            <a:r>
              <a:rPr lang="ja-JP" altLang="en-US" sz="1200" b="1" dirty="0">
                <a:latin typeface="+mn-ea"/>
              </a:rPr>
              <a:t>パスワード変更を求められます。</a:t>
            </a:r>
            <a:endParaRPr kumimoji="1" lang="ja-JP" altLang="en-US" sz="1400" b="1" dirty="0">
              <a:latin typeface="+mn-ea"/>
            </a:endParaRPr>
          </a:p>
        </p:txBody>
      </p:sp>
      <p:sp>
        <p:nvSpPr>
          <p:cNvPr id="9" name="円形吹き出し 8"/>
          <p:cNvSpPr/>
          <p:nvPr/>
        </p:nvSpPr>
        <p:spPr bwMode="auto">
          <a:xfrm>
            <a:off x="5741569" y="5204125"/>
            <a:ext cx="559890" cy="540000"/>
          </a:xfrm>
          <a:prstGeom prst="wedgeEllipseCallout">
            <a:avLst>
              <a:gd name="adj1" fmla="val -47172"/>
              <a:gd name="adj2" fmla="val -125"/>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Point</a:t>
            </a:r>
            <a:endParaRPr kumimoji="1" lang="ja-JP" altLang="en-US" sz="1400" b="1" dirty="0">
              <a:latin typeface="+mn-ea"/>
            </a:endParaRPr>
          </a:p>
        </p:txBody>
      </p:sp>
    </p:spTree>
    <p:extLst>
      <p:ext uri="{BB962C8B-B14F-4D97-AF65-F5344CB8AC3E}">
        <p14:creationId xmlns:p14="http://schemas.microsoft.com/office/powerpoint/2010/main" val="3359278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a:extLst>
              <a:ext uri="{FF2B5EF4-FFF2-40B4-BE49-F238E27FC236}">
                <a16:creationId xmlns:a16="http://schemas.microsoft.com/office/drawing/2014/main" id="{1B719337-355C-4D0F-A996-5C2B1B2582B1}"/>
              </a:ext>
            </a:extLst>
          </p:cNvPr>
          <p:cNvPicPr/>
          <p:nvPr/>
        </p:nvPicPr>
        <p:blipFill>
          <a:blip r:embed="rId3"/>
          <a:stretch>
            <a:fillRect/>
          </a:stretch>
        </p:blipFill>
        <p:spPr>
          <a:xfrm>
            <a:off x="206466" y="1577918"/>
            <a:ext cx="8756534" cy="4401823"/>
          </a:xfrm>
          <a:prstGeom prst="rect">
            <a:avLst/>
          </a:prstGeom>
        </p:spPr>
      </p:pic>
      <p:sp>
        <p:nvSpPr>
          <p:cNvPr id="2" name="タイトル 1"/>
          <p:cNvSpPr>
            <a:spLocks noGrp="1"/>
          </p:cNvSpPr>
          <p:nvPr>
            <p:ph type="title"/>
          </p:nvPr>
        </p:nvSpPr>
        <p:spPr/>
        <p:txBody>
          <a:bodyPr/>
          <a:lstStyle/>
          <a:p>
            <a:r>
              <a:rPr lang="en-US" altLang="ja-JP" dirty="0"/>
              <a:t>2.2</a:t>
            </a:r>
            <a:r>
              <a:rPr lang="ja-JP" altLang="en-US" dirty="0"/>
              <a:t> 画面説明</a:t>
            </a:r>
            <a:r>
              <a:rPr lang="en-US" altLang="ja-JP" dirty="0"/>
              <a:t>(</a:t>
            </a:r>
            <a:r>
              <a:rPr lang="ja-JP" altLang="en-US" dirty="0"/>
              <a:t>メインメニュー</a:t>
            </a:r>
            <a:r>
              <a:rPr lang="en-US" altLang="ja-JP" dirty="0"/>
              <a:t>)</a:t>
            </a:r>
            <a:endParaRPr lang="ja-JP" altLang="en-US" dirty="0"/>
          </a:p>
        </p:txBody>
      </p:sp>
      <p:sp>
        <p:nvSpPr>
          <p:cNvPr id="3" name="コンテンツ プレースホルダー 2"/>
          <p:cNvSpPr>
            <a:spLocks noGrp="1"/>
          </p:cNvSpPr>
          <p:nvPr>
            <p:ph sz="quarter" idx="10"/>
          </p:nvPr>
        </p:nvSpPr>
        <p:spPr>
          <a:xfrm>
            <a:off x="179512" y="836712"/>
            <a:ext cx="8964487" cy="5616476"/>
          </a:xfrm>
        </p:spPr>
        <p:txBody>
          <a:bodyPr/>
          <a:lstStyle/>
          <a:p>
            <a:r>
              <a:rPr lang="ja-JP" altLang="en-US" dirty="0"/>
              <a:t>画面説明（メインメニュー）</a:t>
            </a:r>
            <a:endParaRPr lang="en-US" altLang="ja-JP" dirty="0"/>
          </a:p>
          <a:p>
            <a:pPr lvl="1"/>
            <a:r>
              <a:rPr lang="ja-JP" altLang="en-US" dirty="0"/>
              <a:t>基本的な名称は以下の通りです。</a:t>
            </a:r>
            <a:endParaRPr lang="en-US" altLang="ja-JP" dirty="0"/>
          </a:p>
        </p:txBody>
      </p:sp>
      <p:sp>
        <p:nvSpPr>
          <p:cNvPr id="7" name="角丸四角形 6"/>
          <p:cNvSpPr/>
          <p:nvPr/>
        </p:nvSpPr>
        <p:spPr bwMode="auto">
          <a:xfrm>
            <a:off x="1269762" y="2230107"/>
            <a:ext cx="3665039" cy="2927893"/>
          </a:xfrm>
          <a:prstGeom prst="roundRect">
            <a:avLst>
              <a:gd name="adj" fmla="val 3193"/>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8" name="テキスト ボックス 7"/>
          <p:cNvSpPr txBox="1"/>
          <p:nvPr/>
        </p:nvSpPr>
        <p:spPr>
          <a:xfrm>
            <a:off x="4037978" y="6071190"/>
            <a:ext cx="1507236" cy="276999"/>
          </a:xfrm>
          <a:prstGeom prst="rect">
            <a:avLst/>
          </a:prstGeom>
          <a:noFill/>
        </p:spPr>
        <p:txBody>
          <a:bodyPr wrap="square" rtlCol="0">
            <a:spAutoFit/>
          </a:bodyPr>
          <a:lstStyle/>
          <a:p>
            <a:pPr algn="ctr"/>
            <a:r>
              <a:rPr kumimoji="1" lang="ja-JP" altLang="en-US" sz="1200" dirty="0">
                <a:solidFill>
                  <a:srgbClr val="FF0000"/>
                </a:solidFill>
              </a:rPr>
              <a:t>メニューグループ</a:t>
            </a:r>
          </a:p>
        </p:txBody>
      </p:sp>
      <p:sp>
        <p:nvSpPr>
          <p:cNvPr id="9" name="角丸四角形 8"/>
          <p:cNvSpPr/>
          <p:nvPr/>
        </p:nvSpPr>
        <p:spPr bwMode="auto">
          <a:xfrm>
            <a:off x="206465" y="2230107"/>
            <a:ext cx="998075" cy="2815132"/>
          </a:xfrm>
          <a:prstGeom prst="roundRect">
            <a:avLst>
              <a:gd name="adj" fmla="val 4742"/>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10" name="テキスト ボックス 9"/>
          <p:cNvSpPr txBox="1"/>
          <p:nvPr/>
        </p:nvSpPr>
        <p:spPr>
          <a:xfrm>
            <a:off x="1352322" y="6099571"/>
            <a:ext cx="800711" cy="276999"/>
          </a:xfrm>
          <a:prstGeom prst="rect">
            <a:avLst/>
          </a:prstGeom>
          <a:noFill/>
        </p:spPr>
        <p:txBody>
          <a:bodyPr wrap="square" rtlCol="0">
            <a:spAutoFit/>
          </a:bodyPr>
          <a:lstStyle/>
          <a:p>
            <a:pPr algn="ctr"/>
            <a:r>
              <a:rPr kumimoji="1" lang="ja-JP" altLang="en-US" sz="1200" dirty="0">
                <a:solidFill>
                  <a:srgbClr val="FF0000"/>
                </a:solidFill>
              </a:rPr>
              <a:t>メニュー</a:t>
            </a:r>
          </a:p>
        </p:txBody>
      </p:sp>
      <p:cxnSp>
        <p:nvCxnSpPr>
          <p:cNvPr id="12" name="直線コネクタ 11"/>
          <p:cNvCxnSpPr>
            <a:cxnSpLocks/>
            <a:endCxn id="9" idx="2"/>
          </p:cNvCxnSpPr>
          <p:nvPr/>
        </p:nvCxnSpPr>
        <p:spPr bwMode="auto">
          <a:xfrm flipH="1" flipV="1">
            <a:off x="705503" y="5045239"/>
            <a:ext cx="664022" cy="1276726"/>
          </a:xfrm>
          <a:prstGeom prst="line">
            <a:avLst/>
          </a:prstGeom>
          <a:solidFill>
            <a:schemeClr val="bg1"/>
          </a:solidFill>
          <a:ln w="19050" cap="flat" cmpd="sng" algn="ctr">
            <a:solidFill>
              <a:srgbClr val="FF0000"/>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6" name="直線コネクタ 15"/>
          <p:cNvCxnSpPr/>
          <p:nvPr/>
        </p:nvCxnSpPr>
        <p:spPr bwMode="auto">
          <a:xfrm>
            <a:off x="1360923" y="6317709"/>
            <a:ext cx="792110" cy="0"/>
          </a:xfrm>
          <a:prstGeom prst="line">
            <a:avLst/>
          </a:prstGeom>
          <a:solidFill>
            <a:schemeClr val="bg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8" name="直線コネクタ 17"/>
          <p:cNvCxnSpPr>
            <a:cxnSpLocks/>
            <a:endCxn id="7" idx="2"/>
          </p:cNvCxnSpPr>
          <p:nvPr/>
        </p:nvCxnSpPr>
        <p:spPr bwMode="auto">
          <a:xfrm flipH="1" flipV="1">
            <a:off x="3102282" y="5158000"/>
            <a:ext cx="1026440" cy="1160470"/>
          </a:xfrm>
          <a:prstGeom prst="line">
            <a:avLst/>
          </a:prstGeom>
          <a:solidFill>
            <a:schemeClr val="bg1"/>
          </a:solidFill>
          <a:ln w="19050" cap="flat" cmpd="sng" algn="ctr">
            <a:solidFill>
              <a:srgbClr val="FF0000"/>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9" name="直線コネクタ 18"/>
          <p:cNvCxnSpPr/>
          <p:nvPr/>
        </p:nvCxnSpPr>
        <p:spPr bwMode="auto">
          <a:xfrm>
            <a:off x="4125970" y="6318379"/>
            <a:ext cx="1391156" cy="0"/>
          </a:xfrm>
          <a:prstGeom prst="line">
            <a:avLst/>
          </a:prstGeom>
          <a:solidFill>
            <a:schemeClr val="bg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Tree>
    <p:extLst>
      <p:ext uri="{BB962C8B-B14F-4D97-AF65-F5344CB8AC3E}">
        <p14:creationId xmlns:p14="http://schemas.microsoft.com/office/powerpoint/2010/main" val="3966525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323410" y="1628750"/>
            <a:ext cx="7924659" cy="4505491"/>
          </a:xfrm>
          <a:prstGeom prst="rect">
            <a:avLst/>
          </a:prstGeom>
        </p:spPr>
      </p:pic>
      <p:sp>
        <p:nvSpPr>
          <p:cNvPr id="2" name="タイトル 1"/>
          <p:cNvSpPr>
            <a:spLocks noGrp="1"/>
          </p:cNvSpPr>
          <p:nvPr>
            <p:ph type="title"/>
          </p:nvPr>
        </p:nvSpPr>
        <p:spPr/>
        <p:txBody>
          <a:bodyPr/>
          <a:lstStyle/>
          <a:p>
            <a:r>
              <a:rPr lang="en-US" altLang="ja-JP" dirty="0"/>
              <a:t>2.3</a:t>
            </a:r>
            <a:r>
              <a:rPr lang="ja-JP" altLang="en-US" dirty="0"/>
              <a:t> 画面説明</a:t>
            </a:r>
            <a:r>
              <a:rPr lang="en-US" altLang="ja-JP" dirty="0"/>
              <a:t>(</a:t>
            </a:r>
            <a:r>
              <a:rPr lang="ja-JP" altLang="en-US" dirty="0"/>
              <a:t>各メニュー</a:t>
            </a:r>
            <a:r>
              <a:rPr lang="en-US" altLang="ja-JP" dirty="0"/>
              <a:t>) (1/2)</a:t>
            </a:r>
            <a:endParaRPr lang="ja-JP" altLang="en-US" dirty="0"/>
          </a:p>
        </p:txBody>
      </p:sp>
      <p:sp>
        <p:nvSpPr>
          <p:cNvPr id="3" name="コンテンツ プレースホルダー 2"/>
          <p:cNvSpPr>
            <a:spLocks noGrp="1"/>
          </p:cNvSpPr>
          <p:nvPr>
            <p:ph sz="quarter" idx="10"/>
          </p:nvPr>
        </p:nvSpPr>
        <p:spPr>
          <a:xfrm>
            <a:off x="179512" y="836712"/>
            <a:ext cx="8964487" cy="5616476"/>
          </a:xfrm>
        </p:spPr>
        <p:txBody>
          <a:bodyPr/>
          <a:lstStyle/>
          <a:p>
            <a:r>
              <a:rPr lang="ja-JP" altLang="en-US" dirty="0"/>
              <a:t>画面説明（各メニュー）</a:t>
            </a:r>
            <a:endParaRPr lang="en-US" altLang="ja-JP" dirty="0"/>
          </a:p>
          <a:p>
            <a:pPr lvl="1"/>
            <a:r>
              <a:rPr lang="ja-JP" altLang="en-US" dirty="0"/>
              <a:t>基本的な名称は以下の通りです。</a:t>
            </a:r>
            <a:endParaRPr lang="en-US" altLang="ja-JP" dirty="0"/>
          </a:p>
        </p:txBody>
      </p:sp>
      <p:sp>
        <p:nvSpPr>
          <p:cNvPr id="20" name="角丸四角形 19"/>
          <p:cNvSpPr/>
          <p:nvPr/>
        </p:nvSpPr>
        <p:spPr bwMode="auto">
          <a:xfrm>
            <a:off x="1327993" y="2135408"/>
            <a:ext cx="6796570" cy="3237861"/>
          </a:xfrm>
          <a:prstGeom prst="roundRect">
            <a:avLst>
              <a:gd name="adj" fmla="val 1421"/>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22" name="角丸四角形 21"/>
          <p:cNvSpPr/>
          <p:nvPr/>
        </p:nvSpPr>
        <p:spPr bwMode="auto">
          <a:xfrm>
            <a:off x="4858060" y="2728253"/>
            <a:ext cx="4105453" cy="1404000"/>
          </a:xfrm>
          <a:prstGeom prst="roundRect">
            <a:avLst>
              <a:gd name="adj" fmla="val 11034"/>
            </a:avLst>
          </a:prstGeom>
          <a:solidFill>
            <a:schemeClr val="bg2"/>
          </a:solidFill>
          <a:ln w="1905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endParaRPr lang="en-US" altLang="ja-JP" sz="1400" b="1" dirty="0">
              <a:latin typeface="+mn-ea"/>
            </a:endParaRPr>
          </a:p>
        </p:txBody>
      </p:sp>
      <p:graphicFrame>
        <p:nvGraphicFramePr>
          <p:cNvPr id="23" name="表 22"/>
          <p:cNvGraphicFramePr>
            <a:graphicFrameLocks noGrp="1"/>
          </p:cNvGraphicFramePr>
          <p:nvPr/>
        </p:nvGraphicFramePr>
        <p:xfrm>
          <a:off x="4929557" y="2907398"/>
          <a:ext cx="3910545" cy="12192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3082059632"/>
                    </a:ext>
                  </a:extLst>
                </a:gridCol>
                <a:gridCol w="1260000">
                  <a:extLst>
                    <a:ext uri="{9D8B030D-6E8A-4147-A177-3AD203B41FA5}">
                      <a16:colId xmlns:a16="http://schemas.microsoft.com/office/drawing/2014/main" val="1191003653"/>
                    </a:ext>
                  </a:extLst>
                </a:gridCol>
                <a:gridCol w="2442265">
                  <a:extLst>
                    <a:ext uri="{9D8B030D-6E8A-4147-A177-3AD203B41FA5}">
                      <a16:colId xmlns:a16="http://schemas.microsoft.com/office/drawing/2014/main" val="4017777565"/>
                    </a:ext>
                  </a:extLst>
                </a:gridCol>
              </a:tblGrid>
              <a:tr h="204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latin typeface="+mn-ea"/>
                        </a:rPr>
                        <a:t>■サブメニューの概略</a:t>
                      </a:r>
                      <a:endParaRPr lang="en-US" altLang="ja-JP" sz="1400" b="1" dirty="0">
                        <a:solidFill>
                          <a:schemeClr val="tx1"/>
                        </a:solidFill>
                        <a:latin typeface="+mn-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800" b="1" dirty="0">
                        <a:solidFill>
                          <a:srgbClr val="FF0000"/>
                        </a:solidFill>
                        <a:latin typeface="+mn-ea"/>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hMerge="1">
                  <a:txBody>
                    <a:bodyPr/>
                    <a:lstStyle/>
                    <a:p>
                      <a:endParaRPr kumimoji="1" lang="ja-JP" altLang="en-US"/>
                    </a:p>
                  </a:txBody>
                  <a:tcPr/>
                </a:tc>
                <a:extLst>
                  <a:ext uri="{0D108BD9-81ED-4DB2-BD59-A6C34878D82A}">
                    <a16:rowId xmlns:a16="http://schemas.microsoft.com/office/drawing/2014/main" val="2904898601"/>
                  </a:ext>
                </a:extLst>
              </a:tr>
              <a:tr h="204000">
                <a:tc>
                  <a:txBody>
                    <a:bodyPr/>
                    <a:lstStyle/>
                    <a:p>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ja-JP" altLang="en-US" sz="1400" b="1" dirty="0">
                          <a:solidFill>
                            <a:srgbClr val="FF0000"/>
                          </a:solidFill>
                          <a:latin typeface="+mn-ea"/>
                        </a:rPr>
                        <a:t>説明</a:t>
                      </a:r>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a:latin typeface="+mn-ea"/>
                        </a:rPr>
                        <a:t>：表示中メニューの説明</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9677747"/>
                  </a:ext>
                </a:extLst>
              </a:tr>
              <a:tr h="204000">
                <a:tc>
                  <a:txBody>
                    <a:bodyPr/>
                    <a:lstStyle/>
                    <a:p>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ja-JP" altLang="en-US" sz="1400" b="1" dirty="0">
                          <a:solidFill>
                            <a:srgbClr val="FF0000"/>
                          </a:solidFill>
                          <a:latin typeface="+mn-ea"/>
                        </a:rPr>
                        <a:t>表示フィルタ</a:t>
                      </a:r>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a:latin typeface="+mn-ea"/>
                        </a:rPr>
                        <a:t>：登録情報の検索機能</a:t>
                      </a:r>
                      <a:endParaRPr lang="en-US" altLang="ja-JP" sz="1400" b="1" dirty="0">
                        <a:latin typeface="+mn-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1604524"/>
                  </a:ext>
                </a:extLst>
              </a:tr>
              <a:tr h="204000">
                <a:tc>
                  <a:txBody>
                    <a:bodyPr/>
                    <a:lstStyle/>
                    <a:p>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ja-JP" altLang="en-US" sz="1400" b="1" dirty="0">
                          <a:solidFill>
                            <a:srgbClr val="FF0000"/>
                          </a:solidFill>
                          <a:latin typeface="+mn-ea"/>
                        </a:rPr>
                        <a:t>一覧</a:t>
                      </a:r>
                      <a:r>
                        <a:rPr lang="en-US" altLang="ja-JP" sz="1400" b="1" dirty="0">
                          <a:solidFill>
                            <a:srgbClr val="FF0000"/>
                          </a:solidFill>
                          <a:latin typeface="+mn-ea"/>
                        </a:rPr>
                        <a:t>/</a:t>
                      </a:r>
                      <a:r>
                        <a:rPr lang="ja-JP" altLang="en-US" sz="1400" b="1" dirty="0">
                          <a:solidFill>
                            <a:srgbClr val="FF0000"/>
                          </a:solidFill>
                          <a:latin typeface="+mn-ea"/>
                        </a:rPr>
                        <a:t>更新</a:t>
                      </a:r>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a:latin typeface="+mn-ea"/>
                        </a:rPr>
                        <a:t>：登録情報の表示</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3685232"/>
                  </a:ext>
                </a:extLst>
              </a:tr>
            </a:tbl>
          </a:graphicData>
        </a:graphic>
      </p:graphicFrame>
      <p:grpSp>
        <p:nvGrpSpPr>
          <p:cNvPr id="7" name="グループ化 6"/>
          <p:cNvGrpSpPr/>
          <p:nvPr/>
        </p:nvGrpSpPr>
        <p:grpSpPr>
          <a:xfrm>
            <a:off x="7733406" y="2236093"/>
            <a:ext cx="1442459" cy="467852"/>
            <a:chOff x="7708842" y="2226844"/>
            <a:chExt cx="1442459" cy="467852"/>
          </a:xfrm>
        </p:grpSpPr>
        <p:sp>
          <p:nvSpPr>
            <p:cNvPr id="21" name="テキスト ボックス 20"/>
            <p:cNvSpPr txBox="1"/>
            <p:nvPr/>
          </p:nvSpPr>
          <p:spPr>
            <a:xfrm>
              <a:off x="8042284" y="2417697"/>
              <a:ext cx="1109017" cy="276999"/>
            </a:xfrm>
            <a:prstGeom prst="rect">
              <a:avLst/>
            </a:prstGeom>
            <a:noFill/>
          </p:spPr>
          <p:txBody>
            <a:bodyPr wrap="square" rtlCol="0">
              <a:spAutoFit/>
            </a:bodyPr>
            <a:lstStyle/>
            <a:p>
              <a:pPr algn="ctr"/>
              <a:r>
                <a:rPr kumimoji="1" lang="ja-JP" altLang="en-US" sz="1200" dirty="0">
                  <a:solidFill>
                    <a:srgbClr val="FF0000"/>
                  </a:solidFill>
                </a:rPr>
                <a:t>サブメニュー</a:t>
              </a:r>
            </a:p>
          </p:txBody>
        </p:sp>
        <p:cxnSp>
          <p:nvCxnSpPr>
            <p:cNvPr id="28" name="直線コネクタ 27"/>
            <p:cNvCxnSpPr/>
            <p:nvPr/>
          </p:nvCxnSpPr>
          <p:spPr bwMode="auto">
            <a:xfrm flipH="1" flipV="1">
              <a:off x="7708842" y="2226844"/>
              <a:ext cx="398249" cy="438613"/>
            </a:xfrm>
            <a:prstGeom prst="line">
              <a:avLst/>
            </a:prstGeom>
            <a:solidFill>
              <a:schemeClr val="bg1"/>
            </a:solidFill>
            <a:ln w="19050" cap="flat" cmpd="sng" algn="ctr">
              <a:solidFill>
                <a:srgbClr val="FF0000"/>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29" name="直線コネクタ 28"/>
            <p:cNvCxnSpPr/>
            <p:nvPr/>
          </p:nvCxnSpPr>
          <p:spPr bwMode="auto">
            <a:xfrm>
              <a:off x="8099999" y="2668982"/>
              <a:ext cx="863001" cy="12317"/>
            </a:xfrm>
            <a:prstGeom prst="line">
              <a:avLst/>
            </a:prstGeom>
            <a:solidFill>
              <a:schemeClr val="bg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grpSp>
    </p:spTree>
    <p:extLst>
      <p:ext uri="{BB962C8B-B14F-4D97-AF65-F5344CB8AC3E}">
        <p14:creationId xmlns:p14="http://schemas.microsoft.com/office/powerpoint/2010/main" val="333405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418853" y="1548396"/>
            <a:ext cx="6938489" cy="3926705"/>
          </a:xfrm>
          <a:prstGeom prst="rect">
            <a:avLst/>
          </a:prstGeom>
        </p:spPr>
      </p:pic>
      <p:sp>
        <p:nvSpPr>
          <p:cNvPr id="2" name="タイトル 1"/>
          <p:cNvSpPr>
            <a:spLocks noGrp="1"/>
          </p:cNvSpPr>
          <p:nvPr>
            <p:ph type="title"/>
          </p:nvPr>
        </p:nvSpPr>
        <p:spPr/>
        <p:txBody>
          <a:bodyPr/>
          <a:lstStyle/>
          <a:p>
            <a:r>
              <a:rPr lang="en-US" altLang="ja-JP" dirty="0"/>
              <a:t>2.3</a:t>
            </a:r>
            <a:r>
              <a:rPr lang="ja-JP" altLang="en-US" dirty="0"/>
              <a:t> 画面説明</a:t>
            </a:r>
            <a:r>
              <a:rPr lang="en-US" altLang="ja-JP" dirty="0"/>
              <a:t>(</a:t>
            </a:r>
            <a:r>
              <a:rPr lang="ja-JP" altLang="en-US" dirty="0"/>
              <a:t>各メニュー</a:t>
            </a:r>
            <a:r>
              <a:rPr lang="en-US" altLang="ja-JP" dirty="0"/>
              <a:t>)</a:t>
            </a:r>
            <a:r>
              <a:rPr lang="ja-JP" altLang="en-US" dirty="0"/>
              <a:t> </a:t>
            </a:r>
            <a:r>
              <a:rPr lang="en-US" altLang="ja-JP" dirty="0"/>
              <a:t>(2/2)</a:t>
            </a:r>
            <a:endParaRPr lang="ja-JP" altLang="en-US" dirty="0"/>
          </a:p>
        </p:txBody>
      </p:sp>
      <p:sp>
        <p:nvSpPr>
          <p:cNvPr id="3" name="コンテンツ プレースホルダー 2"/>
          <p:cNvSpPr>
            <a:spLocks noGrp="1"/>
          </p:cNvSpPr>
          <p:nvPr>
            <p:ph sz="quarter" idx="10"/>
          </p:nvPr>
        </p:nvSpPr>
        <p:spPr>
          <a:xfrm>
            <a:off x="179512" y="836712"/>
            <a:ext cx="8964487" cy="5616476"/>
          </a:xfrm>
        </p:spPr>
        <p:txBody>
          <a:bodyPr/>
          <a:lstStyle/>
          <a:p>
            <a:r>
              <a:rPr lang="ja-JP" altLang="en-US" dirty="0"/>
              <a:t>画面説明（各メニュー）</a:t>
            </a:r>
            <a:endParaRPr lang="en-US" altLang="ja-JP" dirty="0"/>
          </a:p>
          <a:p>
            <a:pPr lvl="1"/>
            <a:r>
              <a:rPr lang="ja-JP" altLang="en-US" dirty="0"/>
              <a:t>基本的な名称は以下の通りです。</a:t>
            </a:r>
            <a:endParaRPr lang="en-US" altLang="ja-JP" dirty="0"/>
          </a:p>
        </p:txBody>
      </p:sp>
      <p:sp>
        <p:nvSpPr>
          <p:cNvPr id="19" name="角丸四角形 18"/>
          <p:cNvSpPr/>
          <p:nvPr/>
        </p:nvSpPr>
        <p:spPr bwMode="auto">
          <a:xfrm>
            <a:off x="1044291" y="2395651"/>
            <a:ext cx="6313052" cy="2899907"/>
          </a:xfrm>
          <a:prstGeom prst="roundRect">
            <a:avLst>
              <a:gd name="adj" fmla="val 1421"/>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32" name="角丸四角形 31"/>
          <p:cNvSpPr/>
          <p:nvPr/>
        </p:nvSpPr>
        <p:spPr bwMode="auto">
          <a:xfrm>
            <a:off x="2656348" y="4199731"/>
            <a:ext cx="6494034" cy="2176387"/>
          </a:xfrm>
          <a:prstGeom prst="roundRect">
            <a:avLst>
              <a:gd name="adj" fmla="val 11034"/>
            </a:avLst>
          </a:prstGeom>
          <a:solidFill>
            <a:schemeClr val="bg2"/>
          </a:solidFill>
          <a:ln w="1905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endParaRPr lang="en-US" altLang="ja-JP" sz="1400" b="1" dirty="0">
              <a:latin typeface="+mn-ea"/>
            </a:endParaRPr>
          </a:p>
        </p:txBody>
      </p:sp>
      <p:graphicFrame>
        <p:nvGraphicFramePr>
          <p:cNvPr id="5" name="表 4"/>
          <p:cNvGraphicFramePr>
            <a:graphicFrameLocks noGrp="1"/>
          </p:cNvGraphicFramePr>
          <p:nvPr>
            <p:extLst>
              <p:ext uri="{D42A27DB-BD31-4B8C-83A1-F6EECF244321}">
                <p14:modId xmlns:p14="http://schemas.microsoft.com/office/powerpoint/2010/main" val="1973385751"/>
              </p:ext>
            </p:extLst>
          </p:nvPr>
        </p:nvGraphicFramePr>
        <p:xfrm>
          <a:off x="2656348" y="4418363"/>
          <a:ext cx="6494034" cy="1782482"/>
        </p:xfrm>
        <a:graphic>
          <a:graphicData uri="http://schemas.openxmlformats.org/drawingml/2006/table">
            <a:tbl>
              <a:tblPr firstRow="1" bandRow="1">
                <a:tableStyleId>{5C22544A-7EE6-4342-B048-85BDC9FD1C3A}</a:tableStyleId>
              </a:tblPr>
              <a:tblGrid>
                <a:gridCol w="298150">
                  <a:extLst>
                    <a:ext uri="{9D8B030D-6E8A-4147-A177-3AD203B41FA5}">
                      <a16:colId xmlns:a16="http://schemas.microsoft.com/office/drawing/2014/main" val="3082059632"/>
                    </a:ext>
                  </a:extLst>
                </a:gridCol>
                <a:gridCol w="988547">
                  <a:extLst>
                    <a:ext uri="{9D8B030D-6E8A-4147-A177-3AD203B41FA5}">
                      <a16:colId xmlns:a16="http://schemas.microsoft.com/office/drawing/2014/main" val="1191003653"/>
                    </a:ext>
                  </a:extLst>
                </a:gridCol>
                <a:gridCol w="5207337">
                  <a:extLst>
                    <a:ext uri="{9D8B030D-6E8A-4147-A177-3AD203B41FA5}">
                      <a16:colId xmlns:a16="http://schemas.microsoft.com/office/drawing/2014/main" val="611015526"/>
                    </a:ext>
                  </a:extLst>
                </a:gridCol>
              </a:tblGrid>
              <a:tr h="349922">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tx1"/>
                          </a:solidFill>
                          <a:latin typeface="+mn-ea"/>
                        </a:rPr>
                        <a:t>■サブメニューの概略</a:t>
                      </a:r>
                      <a:endParaRPr lang="en-US" altLang="ja-JP" sz="1400" b="1" dirty="0">
                        <a:solidFill>
                          <a:schemeClr val="tx1"/>
                        </a:solidFill>
                        <a:latin typeface="+mn-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800" b="1" dirty="0">
                        <a:solidFill>
                          <a:srgbClr val="FF0000"/>
                        </a:solidFill>
                        <a:latin typeface="+mn-ea"/>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b="1" dirty="0">
                        <a:solidFill>
                          <a:schemeClr val="tx1"/>
                        </a:solidFill>
                        <a:latin typeface="+mn-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04898601"/>
                  </a:ext>
                </a:extLst>
              </a:tr>
              <a:tr h="204000">
                <a:tc>
                  <a:txBody>
                    <a:bodyPr/>
                    <a:lstStyle/>
                    <a:p>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ja-JP" altLang="en-US" sz="1400" b="1" dirty="0">
                          <a:solidFill>
                            <a:srgbClr val="FF0000"/>
                          </a:solidFill>
                          <a:latin typeface="+mn-ea"/>
                        </a:rPr>
                        <a:t>登録</a:t>
                      </a:r>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ja-JP" altLang="en-US" sz="1400" b="1" dirty="0">
                          <a:latin typeface="+mn-ea"/>
                        </a:rPr>
                        <a:t>：</a:t>
                      </a:r>
                      <a:r>
                        <a:rPr lang="en-US" altLang="ja-JP" sz="1400" b="1" dirty="0">
                          <a:latin typeface="+mn-ea"/>
                        </a:rPr>
                        <a:t>Web</a:t>
                      </a:r>
                      <a:r>
                        <a:rPr lang="ja-JP" altLang="en-US" sz="1400" b="1" dirty="0">
                          <a:latin typeface="+mn-ea"/>
                        </a:rPr>
                        <a:t>からのレコード登録</a:t>
                      </a:r>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9677747"/>
                  </a:ext>
                </a:extLst>
              </a:tr>
              <a:tr h="204000">
                <a:tc>
                  <a:txBody>
                    <a:bodyPr/>
                    <a:lstStyle/>
                    <a:p>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lang="ja-JP" altLang="en-US" sz="1400" b="1" dirty="0">
                          <a:solidFill>
                            <a:srgbClr val="FF0000"/>
                          </a:solidFill>
                          <a:latin typeface="+mn-ea"/>
                        </a:rPr>
                        <a:t>全件ダウンロードとファイルアップロード編集</a:t>
                      </a:r>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0639145"/>
                  </a:ext>
                </a:extLst>
              </a:tr>
              <a:tr h="204000">
                <a:tc>
                  <a:txBody>
                    <a:bodyPr/>
                    <a:lstStyle/>
                    <a:p>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ja-JP" altLang="en-US" sz="1400" b="1" dirty="0">
                          <a:latin typeface="+mn-ea"/>
                        </a:rPr>
                        <a:t>：</a:t>
                      </a:r>
                      <a:r>
                        <a:rPr lang="en-US" altLang="ja-JP" sz="1400" b="1" dirty="0">
                          <a:latin typeface="+mn-ea"/>
                        </a:rPr>
                        <a:t>Excel</a:t>
                      </a:r>
                      <a:r>
                        <a:rPr lang="ja-JP" altLang="en-US" sz="1400" b="1" dirty="0">
                          <a:latin typeface="+mn-ea"/>
                        </a:rPr>
                        <a:t>のダウンロード</a:t>
                      </a:r>
                      <a:r>
                        <a:rPr lang="en-US" altLang="ja-JP" sz="1400" b="1" dirty="0">
                          <a:latin typeface="+mn-ea"/>
                        </a:rPr>
                        <a:t>/</a:t>
                      </a:r>
                      <a:r>
                        <a:rPr lang="ja-JP" altLang="en-US" sz="1400" b="1" dirty="0">
                          <a:latin typeface="+mn-ea"/>
                        </a:rPr>
                        <a:t>アップロードからの編集</a:t>
                      </a:r>
                      <a:br>
                        <a:rPr lang="en-US" altLang="ja-JP" sz="1400" b="1" dirty="0">
                          <a:latin typeface="+mn-ea"/>
                        </a:rPr>
                      </a:br>
                      <a:r>
                        <a:rPr lang="ja-JP" altLang="en-US" sz="1400" b="1" dirty="0">
                          <a:latin typeface="+mn-ea"/>
                        </a:rPr>
                        <a:t>　</a:t>
                      </a:r>
                      <a:r>
                        <a:rPr lang="en-US" altLang="ja-JP" sz="1400" b="1" dirty="0">
                          <a:latin typeface="+mn-ea"/>
                        </a:rPr>
                        <a:t>Excel</a:t>
                      </a:r>
                      <a:r>
                        <a:rPr lang="ja-JP" altLang="en-US" sz="1400" b="1" dirty="0">
                          <a:latin typeface="+mn-ea"/>
                        </a:rPr>
                        <a:t>での変更履歴全件をダウンロード</a:t>
                      </a:r>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1604524"/>
                  </a:ext>
                </a:extLst>
              </a:tr>
              <a:tr h="204000">
                <a:tc>
                  <a:txBody>
                    <a:bodyPr/>
                    <a:lstStyle/>
                    <a:p>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ja-JP" altLang="en-US" sz="1400" b="1" dirty="0">
                          <a:solidFill>
                            <a:srgbClr val="FF0000"/>
                          </a:solidFill>
                          <a:latin typeface="+mn-ea"/>
                        </a:rPr>
                        <a:t>変更履歴</a:t>
                      </a:r>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ja-JP" altLang="en-US" sz="1400" b="1" dirty="0">
                          <a:latin typeface="+mn-ea"/>
                        </a:rPr>
                        <a:t>：登録レコードの変更履歴</a:t>
                      </a:r>
                      <a:endParaRPr kumimoji="1" lang="ja-JP" altLang="en-US"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3685232"/>
                  </a:ext>
                </a:extLst>
              </a:tr>
            </a:tbl>
          </a:graphicData>
        </a:graphic>
      </p:graphicFrame>
      <p:grpSp>
        <p:nvGrpSpPr>
          <p:cNvPr id="9" name="グループ化 8"/>
          <p:cNvGrpSpPr/>
          <p:nvPr/>
        </p:nvGrpSpPr>
        <p:grpSpPr>
          <a:xfrm>
            <a:off x="7370109" y="2852316"/>
            <a:ext cx="1459200" cy="340347"/>
            <a:chOff x="7413652" y="2576456"/>
            <a:chExt cx="1459200" cy="340347"/>
          </a:xfrm>
        </p:grpSpPr>
        <p:sp>
          <p:nvSpPr>
            <p:cNvPr id="21" name="テキスト ボックス 20"/>
            <p:cNvSpPr txBox="1"/>
            <p:nvPr/>
          </p:nvSpPr>
          <p:spPr>
            <a:xfrm>
              <a:off x="7763835" y="2639804"/>
              <a:ext cx="1109017" cy="276999"/>
            </a:xfrm>
            <a:prstGeom prst="rect">
              <a:avLst/>
            </a:prstGeom>
            <a:noFill/>
          </p:spPr>
          <p:txBody>
            <a:bodyPr wrap="square" rtlCol="0">
              <a:spAutoFit/>
            </a:bodyPr>
            <a:lstStyle/>
            <a:p>
              <a:pPr algn="ctr"/>
              <a:r>
                <a:rPr kumimoji="1" lang="ja-JP" altLang="en-US" sz="1200" dirty="0">
                  <a:solidFill>
                    <a:srgbClr val="FF0000"/>
                  </a:solidFill>
                </a:rPr>
                <a:t>サブメニュー</a:t>
              </a:r>
            </a:p>
          </p:txBody>
        </p:sp>
        <p:cxnSp>
          <p:nvCxnSpPr>
            <p:cNvPr id="22" name="直線コネクタ 21"/>
            <p:cNvCxnSpPr/>
            <p:nvPr/>
          </p:nvCxnSpPr>
          <p:spPr bwMode="auto">
            <a:xfrm flipH="1" flipV="1">
              <a:off x="7413652" y="2576456"/>
              <a:ext cx="405021" cy="339055"/>
            </a:xfrm>
            <a:prstGeom prst="line">
              <a:avLst/>
            </a:prstGeom>
            <a:solidFill>
              <a:schemeClr val="bg1"/>
            </a:solidFill>
            <a:ln w="19050" cap="flat" cmpd="sng" algn="ctr">
              <a:solidFill>
                <a:srgbClr val="FF0000"/>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23" name="直線コネクタ 22"/>
            <p:cNvCxnSpPr/>
            <p:nvPr/>
          </p:nvCxnSpPr>
          <p:spPr bwMode="auto">
            <a:xfrm>
              <a:off x="7796343" y="2915511"/>
              <a:ext cx="1044000" cy="0"/>
            </a:xfrm>
            <a:prstGeom prst="line">
              <a:avLst/>
            </a:prstGeom>
            <a:solidFill>
              <a:schemeClr val="bg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grpSp>
    </p:spTree>
    <p:extLst>
      <p:ext uri="{BB962C8B-B14F-4D97-AF65-F5344CB8AC3E}">
        <p14:creationId xmlns:p14="http://schemas.microsoft.com/office/powerpoint/2010/main" val="1587647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9388" y="3045072"/>
            <a:ext cx="8784000" cy="467239"/>
          </a:xfrm>
        </p:spPr>
        <p:txBody>
          <a:bodyPr/>
          <a:lstStyle/>
          <a:p>
            <a:r>
              <a:rPr lang="en-US" altLang="ja-JP" dirty="0"/>
              <a:t>3.</a:t>
            </a:r>
            <a:r>
              <a:rPr lang="ja-JP" altLang="en-US" dirty="0"/>
              <a:t>　実行前</a:t>
            </a:r>
            <a:r>
              <a:rPr lang="zh-TW" altLang="en-US" dirty="0">
                <a:latin typeface="+mn-ea"/>
              </a:rPr>
              <a:t>準備</a:t>
            </a:r>
            <a:endParaRPr kumimoji="1" lang="ja-JP" altLang="en-US" dirty="0"/>
          </a:p>
        </p:txBody>
      </p:sp>
    </p:spTree>
    <p:extLst>
      <p:ext uri="{BB962C8B-B14F-4D97-AF65-F5344CB8AC3E}">
        <p14:creationId xmlns:p14="http://schemas.microsoft.com/office/powerpoint/2010/main" val="3216433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角丸四角形 15"/>
          <p:cNvSpPr/>
          <p:nvPr/>
        </p:nvSpPr>
        <p:spPr bwMode="auto">
          <a:xfrm>
            <a:off x="323410" y="3762763"/>
            <a:ext cx="6346894" cy="2735730"/>
          </a:xfrm>
          <a:prstGeom prst="roundRect">
            <a:avLst/>
          </a:prstGeom>
          <a:solidFill>
            <a:schemeClr val="bg2"/>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en-US" altLang="ja-JP" sz="1200" dirty="0">
              <a:solidFill>
                <a:srgbClr val="FF0000"/>
              </a:solidFill>
              <a:latin typeface="+mn-ea"/>
            </a:endParaRPr>
          </a:p>
        </p:txBody>
      </p:sp>
      <p:sp>
        <p:nvSpPr>
          <p:cNvPr id="2" name="タイトル 1"/>
          <p:cNvSpPr>
            <a:spLocks noGrp="1"/>
          </p:cNvSpPr>
          <p:nvPr>
            <p:ph type="title"/>
          </p:nvPr>
        </p:nvSpPr>
        <p:spPr>
          <a:xfrm>
            <a:off x="107380" y="115200"/>
            <a:ext cx="8929240" cy="468000"/>
          </a:xfrm>
        </p:spPr>
        <p:txBody>
          <a:bodyPr>
            <a:normAutofit fontScale="90000"/>
          </a:bodyPr>
          <a:lstStyle/>
          <a:p>
            <a:r>
              <a:rPr lang="en-US" altLang="ja-JP" dirty="0"/>
              <a:t>3.1</a:t>
            </a:r>
            <a:r>
              <a:rPr lang="ja-JP" altLang="en-US" dirty="0"/>
              <a:t> </a:t>
            </a:r>
            <a:r>
              <a:rPr lang="en-US" altLang="ja-JP" dirty="0"/>
              <a:t>Playbook</a:t>
            </a:r>
            <a:r>
              <a:rPr lang="ja-JP" altLang="en-US" dirty="0"/>
              <a:t>をアップロードしてジョブ</a:t>
            </a:r>
            <a:r>
              <a:rPr lang="en-US" altLang="ja-JP" dirty="0"/>
              <a:t>(Movement)</a:t>
            </a:r>
            <a:r>
              <a:rPr lang="ja-JP" altLang="en-US" dirty="0"/>
              <a:t>に紐付け </a:t>
            </a:r>
            <a:r>
              <a:rPr lang="en-US" altLang="ja-JP" dirty="0"/>
              <a:t>(1/5)</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en-US" altLang="ja-JP" dirty="0"/>
              <a:t>Playbook</a:t>
            </a:r>
            <a:r>
              <a:rPr lang="ja-JP" altLang="en-US" dirty="0"/>
              <a:t>の準備</a:t>
            </a:r>
            <a:endParaRPr lang="en-US" altLang="ja-JP" dirty="0"/>
          </a:p>
          <a:p>
            <a:pPr lvl="1"/>
            <a:r>
              <a:rPr lang="ja-JP" altLang="en-US" dirty="0"/>
              <a:t>最初に今回利用する</a:t>
            </a:r>
            <a:r>
              <a:rPr lang="en-US" altLang="ja-JP" dirty="0"/>
              <a:t>Playbook</a:t>
            </a:r>
            <a:r>
              <a:rPr lang="ja-JP" altLang="en-US" dirty="0"/>
              <a:t>の作成をします。</a:t>
            </a:r>
            <a:endParaRPr lang="en-US" altLang="ja-JP" dirty="0"/>
          </a:p>
          <a:p>
            <a:pPr marL="180000" lvl="1" indent="0">
              <a:buNone/>
            </a:pPr>
            <a:r>
              <a:rPr lang="ja-JP" altLang="en-US" dirty="0"/>
              <a:t>   お好みのエディタを使用して</a:t>
            </a:r>
            <a:r>
              <a:rPr lang="en-US" altLang="ja-JP" dirty="0" err="1"/>
              <a:t>yml</a:t>
            </a:r>
            <a:r>
              <a:rPr lang="ja-JP" altLang="en-US" dirty="0"/>
              <a:t>を作成し自身のローカルフォルダに保存してください。　</a:t>
            </a:r>
            <a:br>
              <a:rPr lang="en-US" altLang="ja-JP" sz="1200" dirty="0">
                <a:solidFill>
                  <a:srgbClr val="FF0000"/>
                </a:solidFill>
              </a:rPr>
            </a:br>
            <a:endParaRPr lang="ja-JP" altLang="en-US" sz="1200" dirty="0">
              <a:solidFill>
                <a:srgbClr val="FF0000"/>
              </a:solidFill>
            </a:endParaRPr>
          </a:p>
        </p:txBody>
      </p:sp>
      <p:sp>
        <p:nvSpPr>
          <p:cNvPr id="5" name="テキスト ボックス 4"/>
          <p:cNvSpPr txBox="1"/>
          <p:nvPr/>
        </p:nvSpPr>
        <p:spPr>
          <a:xfrm>
            <a:off x="594118" y="2132820"/>
            <a:ext cx="4361788" cy="1368190"/>
          </a:xfrm>
          <a:prstGeom prst="rect">
            <a:avLst/>
          </a:prstGeom>
          <a:solidFill>
            <a:srgbClr val="FFFFCC"/>
          </a:solidFill>
        </p:spPr>
        <p:txBody>
          <a:bodyPr wrap="square" rtlCol="0">
            <a:noAutofit/>
          </a:bodyPr>
          <a:lstStyle/>
          <a:p>
            <a:r>
              <a:rPr lang="en-US" altLang="ja-JP" sz="1400" dirty="0"/>
              <a:t>- name: install the latest version of packages</a:t>
            </a:r>
          </a:p>
          <a:p>
            <a:r>
              <a:rPr lang="en-US" altLang="ja-JP" sz="1400" dirty="0"/>
              <a:t>  yum:</a:t>
            </a:r>
          </a:p>
          <a:p>
            <a:r>
              <a:rPr lang="en-US" altLang="ja-JP" sz="1400" dirty="0">
                <a:solidFill>
                  <a:srgbClr val="FF0000"/>
                </a:solidFill>
              </a:rPr>
              <a:t>    </a:t>
            </a:r>
            <a:r>
              <a:rPr lang="en-US" altLang="ja-JP" sz="1400" dirty="0"/>
              <a:t>name:</a:t>
            </a:r>
            <a:r>
              <a:rPr lang="en-US" altLang="ja-JP" sz="1400" dirty="0">
                <a:solidFill>
                  <a:srgbClr val="FF0000"/>
                </a:solidFill>
              </a:rPr>
              <a:t> </a:t>
            </a:r>
            <a:r>
              <a:rPr lang="en-US" altLang="ja-JP" sz="1400" dirty="0"/>
              <a:t>"{{ item }}"</a:t>
            </a:r>
          </a:p>
          <a:p>
            <a:r>
              <a:rPr lang="en-US" altLang="ja-JP" sz="1400" dirty="0">
                <a:solidFill>
                  <a:srgbClr val="FF0000"/>
                </a:solidFill>
              </a:rPr>
              <a:t>    </a:t>
            </a:r>
            <a:r>
              <a:rPr lang="en-US" altLang="ja-JP" sz="1400" dirty="0"/>
              <a:t>state:</a:t>
            </a:r>
            <a:r>
              <a:rPr lang="en-US" altLang="ja-JP" sz="1400" dirty="0">
                <a:solidFill>
                  <a:srgbClr val="FF0000"/>
                </a:solidFill>
              </a:rPr>
              <a:t> </a:t>
            </a:r>
            <a:r>
              <a:rPr lang="en-US" altLang="ja-JP" sz="1400" dirty="0"/>
              <a:t>latest</a:t>
            </a:r>
          </a:p>
          <a:p>
            <a:r>
              <a:rPr lang="en-US" altLang="ja-JP" sz="1400" dirty="0">
                <a:solidFill>
                  <a:srgbClr val="FF0000"/>
                </a:solidFill>
              </a:rPr>
              <a:t>  </a:t>
            </a:r>
            <a:r>
              <a:rPr lang="en-US" altLang="ja-JP" sz="1400" dirty="0" err="1"/>
              <a:t>with_items</a:t>
            </a:r>
            <a:r>
              <a:rPr lang="en-US" altLang="ja-JP" sz="1400" dirty="0"/>
              <a:t>:</a:t>
            </a:r>
          </a:p>
          <a:p>
            <a:r>
              <a:rPr lang="en-US" altLang="ja-JP" sz="1400" dirty="0">
                <a:solidFill>
                  <a:srgbClr val="FF0000"/>
                </a:solidFill>
              </a:rPr>
              <a:t>    </a:t>
            </a:r>
            <a:r>
              <a:rPr lang="en-US" altLang="ja-JP" sz="1400" dirty="0"/>
              <a:t>- "{{ </a:t>
            </a:r>
            <a:r>
              <a:rPr lang="en-US" altLang="ja-JP" sz="1400" dirty="0" err="1"/>
              <a:t>VAR_packages</a:t>
            </a:r>
            <a:r>
              <a:rPr lang="en-US" altLang="ja-JP" sz="1400" dirty="0"/>
              <a:t> }}"</a:t>
            </a:r>
            <a:endParaRPr kumimoji="1" lang="ja-JP" altLang="en-US" sz="1400" dirty="0"/>
          </a:p>
        </p:txBody>
      </p:sp>
      <p:sp>
        <p:nvSpPr>
          <p:cNvPr id="3" name="テキスト ボックス 2"/>
          <p:cNvSpPr txBox="1"/>
          <p:nvPr/>
        </p:nvSpPr>
        <p:spPr>
          <a:xfrm>
            <a:off x="567485" y="1844780"/>
            <a:ext cx="2420295" cy="307777"/>
          </a:xfrm>
          <a:prstGeom prst="rect">
            <a:avLst/>
          </a:prstGeom>
          <a:noFill/>
        </p:spPr>
        <p:txBody>
          <a:bodyPr wrap="square" rtlCol="0">
            <a:spAutoFit/>
          </a:bodyPr>
          <a:lstStyle/>
          <a:p>
            <a:r>
              <a:rPr lang="en-US" altLang="ja-JP" sz="1400" dirty="0" err="1"/>
              <a:t>yum_package_install.yml</a:t>
            </a:r>
            <a:endParaRPr kumimoji="1" lang="ja-JP" altLang="en-US" sz="1400" dirty="0"/>
          </a:p>
        </p:txBody>
      </p:sp>
      <p:grpSp>
        <p:nvGrpSpPr>
          <p:cNvPr id="6" name="グループ化 5"/>
          <p:cNvGrpSpPr/>
          <p:nvPr/>
        </p:nvGrpSpPr>
        <p:grpSpPr>
          <a:xfrm>
            <a:off x="6742049" y="1852201"/>
            <a:ext cx="2148045" cy="2368909"/>
            <a:chOff x="6742049" y="1852201"/>
            <a:chExt cx="2148045" cy="2368909"/>
          </a:xfrm>
        </p:grpSpPr>
        <p:sp>
          <p:nvSpPr>
            <p:cNvPr id="17" name="正方形/長方形 16"/>
            <p:cNvSpPr/>
            <p:nvPr/>
          </p:nvSpPr>
          <p:spPr bwMode="auto">
            <a:xfrm>
              <a:off x="6742049" y="1852201"/>
              <a:ext cx="2148045" cy="2368909"/>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25" name="角丸四角形 24"/>
            <p:cNvSpPr/>
            <p:nvPr/>
          </p:nvSpPr>
          <p:spPr bwMode="auto">
            <a:xfrm>
              <a:off x="6814060" y="1980000"/>
              <a:ext cx="2004289" cy="366867"/>
            </a:xfrm>
            <a:prstGeom prst="roundRect">
              <a:avLst/>
            </a:prstGeom>
            <a:solidFill>
              <a:schemeClr val="accent6">
                <a:lumMod val="10000"/>
                <a:lumOff val="90000"/>
              </a:schemeClr>
            </a:solid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solidFill>
                    <a:srgbClr val="FF0000"/>
                  </a:solidFill>
                  <a:latin typeface="+mn-ea"/>
                </a:rPr>
                <a:t>Playbook</a:t>
              </a:r>
              <a:r>
                <a:rPr lang="ja-JP" altLang="en-US" sz="900" b="1" dirty="0">
                  <a:solidFill>
                    <a:srgbClr val="FF0000"/>
                  </a:solidFill>
                  <a:latin typeface="+mn-ea"/>
                </a:rPr>
                <a:t>をアップロードして</a:t>
              </a:r>
            </a:p>
            <a:p>
              <a:pPr algn="ctr"/>
              <a:r>
                <a:rPr lang="ja-JP" altLang="en-US" sz="900" b="1" dirty="0">
                  <a:solidFill>
                    <a:srgbClr val="FF0000"/>
                  </a:solidFill>
                  <a:latin typeface="+mn-ea"/>
                </a:rPr>
                <a:t>ジョブ</a:t>
              </a:r>
              <a:r>
                <a:rPr lang="en-US" altLang="ja-JP" sz="900" b="1" dirty="0">
                  <a:solidFill>
                    <a:srgbClr val="FF0000"/>
                  </a:solidFill>
                  <a:latin typeface="+mn-ea"/>
                </a:rPr>
                <a:t>(Movement)</a:t>
              </a:r>
              <a:r>
                <a:rPr lang="ja-JP" altLang="en-US" sz="900" b="1" dirty="0">
                  <a:solidFill>
                    <a:srgbClr val="FF0000"/>
                  </a:solidFill>
                  <a:latin typeface="+mn-ea"/>
                </a:rPr>
                <a:t>に紐付け</a:t>
              </a:r>
            </a:p>
          </p:txBody>
        </p:sp>
        <p:sp>
          <p:nvSpPr>
            <p:cNvPr id="26" name="角丸四角形 25"/>
            <p:cNvSpPr/>
            <p:nvPr/>
          </p:nvSpPr>
          <p:spPr bwMode="auto">
            <a:xfrm>
              <a:off x="6814060" y="2412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a:t>
              </a:r>
              <a:r>
                <a:rPr lang="en-US" altLang="ja-JP" sz="900" b="1" dirty="0">
                  <a:latin typeface="+mn-ea"/>
                </a:rPr>
                <a:t>(Movement)</a:t>
              </a:r>
              <a:r>
                <a:rPr lang="ja-JP" altLang="en-US" sz="900" b="1" dirty="0">
                  <a:latin typeface="+mn-ea"/>
                </a:rPr>
                <a:t>を</a:t>
              </a:r>
              <a:endParaRPr lang="en-US" altLang="ja-JP" sz="900" b="1" dirty="0">
                <a:latin typeface="+mn-ea"/>
              </a:endParaRPr>
            </a:p>
            <a:p>
              <a:pPr algn="ctr"/>
              <a:r>
                <a:rPr lang="ja-JP" altLang="en-US" sz="900" b="1" dirty="0">
                  <a:latin typeface="+mn-ea"/>
                </a:rPr>
                <a:t>ジョブフロー</a:t>
              </a:r>
              <a:r>
                <a:rPr lang="en-US" altLang="ja-JP" sz="900" b="1" dirty="0">
                  <a:latin typeface="+mn-ea"/>
                </a:rPr>
                <a:t>(Conductor)</a:t>
              </a:r>
              <a:r>
                <a:rPr lang="ja-JP" altLang="en-US" sz="900" b="1" dirty="0">
                  <a:latin typeface="+mn-ea"/>
                </a:rPr>
                <a:t>に組込み</a:t>
              </a:r>
            </a:p>
          </p:txBody>
        </p:sp>
        <p:sp>
          <p:nvSpPr>
            <p:cNvPr id="27" name="角丸四角形 26"/>
            <p:cNvSpPr/>
            <p:nvPr/>
          </p:nvSpPr>
          <p:spPr bwMode="auto">
            <a:xfrm>
              <a:off x="6814060" y="2844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CMDB</a:t>
              </a:r>
              <a:r>
                <a:rPr lang="ja-JP" altLang="en-US" sz="900" b="1" dirty="0">
                  <a:latin typeface="+mn-ea"/>
                </a:rPr>
                <a:t>にパラメータシートを設定</a:t>
              </a:r>
            </a:p>
          </p:txBody>
        </p:sp>
        <p:sp>
          <p:nvSpPr>
            <p:cNvPr id="29" name="角丸四角形 28"/>
            <p:cNvSpPr/>
            <p:nvPr/>
          </p:nvSpPr>
          <p:spPr bwMode="auto">
            <a:xfrm>
              <a:off x="6814060" y="3312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パラメータシートの項目と</a:t>
              </a:r>
              <a:endParaRPr lang="en-US" altLang="ja-JP" sz="900" b="1" dirty="0">
                <a:latin typeface="+mn-ea"/>
              </a:endParaRPr>
            </a:p>
            <a:p>
              <a:pPr algn="ctr"/>
              <a:r>
                <a:rPr lang="en-US" altLang="ja-JP" sz="900" b="1" dirty="0">
                  <a:latin typeface="+mn-ea"/>
                </a:rPr>
                <a:t>Playbook</a:t>
              </a:r>
              <a:r>
                <a:rPr lang="ja-JP" altLang="en-US" sz="900" b="1" dirty="0">
                  <a:latin typeface="+mn-ea"/>
                </a:rPr>
                <a:t>の変数の紐付け</a:t>
              </a:r>
            </a:p>
          </p:txBody>
        </p:sp>
        <p:sp>
          <p:nvSpPr>
            <p:cNvPr id="31" name="角丸四角形 30"/>
            <p:cNvSpPr/>
            <p:nvPr/>
          </p:nvSpPr>
          <p:spPr bwMode="auto">
            <a:xfrm>
              <a:off x="6814060" y="3744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dirty="0">
                  <a:latin typeface="+mn-ea"/>
                </a:rPr>
                <a:t>機器一覧にターゲットとなる</a:t>
              </a:r>
              <a:endParaRPr lang="en-US" altLang="ja-JP" sz="800" b="1" dirty="0">
                <a:latin typeface="+mn-ea"/>
              </a:endParaRPr>
            </a:p>
            <a:p>
              <a:pPr algn="ctr"/>
              <a:r>
                <a:rPr lang="en-US" altLang="ja-JP" sz="800" b="1" dirty="0">
                  <a:latin typeface="+mn-ea"/>
                </a:rPr>
                <a:t>Linux</a:t>
              </a:r>
              <a:r>
                <a:rPr lang="ja-JP" altLang="en-US" sz="800" b="1" dirty="0">
                  <a:latin typeface="+mn-ea"/>
                </a:rPr>
                <a:t>マシンを登録</a:t>
              </a:r>
            </a:p>
          </p:txBody>
        </p:sp>
      </p:grpSp>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440" y="4365130"/>
            <a:ext cx="5933560" cy="1971564"/>
          </a:xfrm>
          <a:prstGeom prst="rect">
            <a:avLst/>
          </a:prstGeom>
        </p:spPr>
      </p:pic>
      <p:sp>
        <p:nvSpPr>
          <p:cNvPr id="4" name="テキスト ボックス 3"/>
          <p:cNvSpPr txBox="1"/>
          <p:nvPr/>
        </p:nvSpPr>
        <p:spPr>
          <a:xfrm>
            <a:off x="675344" y="3789050"/>
            <a:ext cx="5876694" cy="861774"/>
          </a:xfrm>
          <a:prstGeom prst="rect">
            <a:avLst/>
          </a:prstGeom>
          <a:noFill/>
        </p:spPr>
        <p:txBody>
          <a:bodyPr wrap="square" rtlCol="0">
            <a:spAutoFit/>
          </a:bodyPr>
          <a:lstStyle/>
          <a:p>
            <a:r>
              <a:rPr lang="ja-JP" altLang="en-US" sz="1600" dirty="0">
                <a:solidFill>
                  <a:srgbClr val="FF0000"/>
                </a:solidFill>
              </a:rPr>
              <a:t>文字コードは </a:t>
            </a:r>
            <a:r>
              <a:rPr lang="en-US" altLang="ja-JP" sz="1600" dirty="0">
                <a:solidFill>
                  <a:srgbClr val="FF0000"/>
                </a:solidFill>
              </a:rPr>
              <a:t>”UTF-</a:t>
            </a:r>
            <a:r>
              <a:rPr lang="ja-JP" altLang="en-US" sz="1600" dirty="0">
                <a:solidFill>
                  <a:srgbClr val="FF0000"/>
                </a:solidFill>
              </a:rPr>
              <a:t>８ </a:t>
            </a:r>
            <a:r>
              <a:rPr lang="en-US" altLang="ja-JP" sz="1600" dirty="0">
                <a:solidFill>
                  <a:srgbClr val="FF0000"/>
                </a:solidFill>
              </a:rPr>
              <a:t>BOM</a:t>
            </a:r>
            <a:r>
              <a:rPr lang="ja-JP" altLang="en-US" sz="1600" dirty="0">
                <a:solidFill>
                  <a:srgbClr val="FF0000"/>
                </a:solidFill>
              </a:rPr>
              <a:t>なし</a:t>
            </a:r>
            <a:r>
              <a:rPr lang="en-US" altLang="ja-JP" sz="1600" dirty="0">
                <a:solidFill>
                  <a:srgbClr val="FF0000"/>
                </a:solidFill>
              </a:rPr>
              <a:t>” </a:t>
            </a:r>
            <a:r>
              <a:rPr lang="ja-JP" altLang="en-US" sz="1600" dirty="0" err="1">
                <a:solidFill>
                  <a:srgbClr val="FF0000"/>
                </a:solidFill>
              </a:rPr>
              <a:t>、</a:t>
            </a:r>
            <a:r>
              <a:rPr lang="ja-JP" altLang="en-US" sz="1600" dirty="0">
                <a:solidFill>
                  <a:srgbClr val="FF0000"/>
                </a:solidFill>
              </a:rPr>
              <a:t>改行コードは </a:t>
            </a:r>
            <a:r>
              <a:rPr lang="en-US" altLang="ja-JP" sz="1600" dirty="0">
                <a:solidFill>
                  <a:srgbClr val="FF0000"/>
                </a:solidFill>
              </a:rPr>
              <a:t>”LF” </a:t>
            </a:r>
            <a:r>
              <a:rPr lang="ja-JP" altLang="en-US" sz="1600" dirty="0" err="1">
                <a:solidFill>
                  <a:srgbClr val="FF0000"/>
                </a:solidFill>
              </a:rPr>
              <a:t>、</a:t>
            </a:r>
            <a:endParaRPr lang="en-US" altLang="ja-JP" sz="1600" dirty="0">
              <a:solidFill>
                <a:srgbClr val="FF0000"/>
              </a:solidFill>
            </a:endParaRPr>
          </a:p>
          <a:p>
            <a:r>
              <a:rPr lang="ja-JP" altLang="en-US" sz="1600" dirty="0">
                <a:solidFill>
                  <a:srgbClr val="FF0000"/>
                </a:solidFill>
              </a:rPr>
              <a:t>拡張子は </a:t>
            </a:r>
            <a:r>
              <a:rPr lang="en-US" altLang="ja-JP" sz="1600" dirty="0">
                <a:solidFill>
                  <a:srgbClr val="FF0000"/>
                </a:solidFill>
              </a:rPr>
              <a:t>”</a:t>
            </a:r>
            <a:r>
              <a:rPr lang="en-US" altLang="ja-JP" sz="1600" dirty="0" err="1">
                <a:solidFill>
                  <a:srgbClr val="FF0000"/>
                </a:solidFill>
              </a:rPr>
              <a:t>yml</a:t>
            </a:r>
            <a:r>
              <a:rPr lang="en-US" altLang="ja-JP" sz="1600" dirty="0">
                <a:solidFill>
                  <a:srgbClr val="FF0000"/>
                </a:solidFill>
              </a:rPr>
              <a:t>” </a:t>
            </a:r>
            <a:r>
              <a:rPr lang="ja-JP" altLang="en-US" sz="1600" dirty="0">
                <a:solidFill>
                  <a:srgbClr val="FF0000"/>
                </a:solidFill>
              </a:rPr>
              <a:t>形式。また、インデントにご注意ください。</a:t>
            </a:r>
          </a:p>
          <a:p>
            <a:endParaRPr kumimoji="1" lang="ja-JP" altLang="en-US" dirty="0"/>
          </a:p>
        </p:txBody>
      </p:sp>
      <p:sp>
        <p:nvSpPr>
          <p:cNvPr id="21" name="円形吹き出し 20"/>
          <p:cNvSpPr/>
          <p:nvPr/>
        </p:nvSpPr>
        <p:spPr bwMode="auto">
          <a:xfrm>
            <a:off x="79449" y="3589630"/>
            <a:ext cx="559890" cy="540000"/>
          </a:xfrm>
          <a:prstGeom prst="wedgeEllipseCallout">
            <a:avLst>
              <a:gd name="adj1" fmla="val -47172"/>
              <a:gd name="adj2" fmla="val -125"/>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Point</a:t>
            </a:r>
            <a:endParaRPr kumimoji="1" lang="ja-JP" altLang="en-US" sz="1400" b="1" dirty="0">
              <a:latin typeface="+mn-ea"/>
            </a:endParaRPr>
          </a:p>
        </p:txBody>
      </p:sp>
    </p:spTree>
    <p:extLst>
      <p:ext uri="{BB962C8B-B14F-4D97-AF65-F5344CB8AC3E}">
        <p14:creationId xmlns:p14="http://schemas.microsoft.com/office/powerpoint/2010/main" val="7131837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FF343DA6-705C-43AB-9309-796B0569F21C}"/>
              </a:ext>
            </a:extLst>
          </p:cNvPr>
          <p:cNvPicPr>
            <a:picLocks noChangeAspect="1"/>
          </p:cNvPicPr>
          <p:nvPr/>
        </p:nvPicPr>
        <p:blipFill>
          <a:blip r:embed="rId2"/>
          <a:stretch>
            <a:fillRect/>
          </a:stretch>
        </p:blipFill>
        <p:spPr>
          <a:xfrm>
            <a:off x="294532" y="2120156"/>
            <a:ext cx="8523817" cy="4208568"/>
          </a:xfrm>
          <a:prstGeom prst="rect">
            <a:avLst/>
          </a:prstGeom>
        </p:spPr>
      </p:pic>
      <p:sp>
        <p:nvSpPr>
          <p:cNvPr id="2" name="タイトル 1"/>
          <p:cNvSpPr>
            <a:spLocks noGrp="1"/>
          </p:cNvSpPr>
          <p:nvPr>
            <p:ph type="title"/>
          </p:nvPr>
        </p:nvSpPr>
        <p:spPr>
          <a:xfrm>
            <a:off x="107380" y="115200"/>
            <a:ext cx="9001250" cy="468000"/>
          </a:xfrm>
        </p:spPr>
        <p:txBody>
          <a:bodyPr>
            <a:normAutofit fontScale="90000"/>
          </a:bodyPr>
          <a:lstStyle/>
          <a:p>
            <a:r>
              <a:rPr lang="en-US" altLang="ja-JP" dirty="0"/>
              <a:t>3.1</a:t>
            </a:r>
            <a:r>
              <a:rPr lang="ja-JP" altLang="en-US" dirty="0"/>
              <a:t> </a:t>
            </a:r>
            <a:r>
              <a:rPr lang="en-US" altLang="ja-JP" dirty="0"/>
              <a:t>Playbook</a:t>
            </a:r>
            <a:r>
              <a:rPr lang="ja-JP" altLang="en-US" dirty="0"/>
              <a:t>をアップロードしてジョブ</a:t>
            </a:r>
            <a:r>
              <a:rPr lang="en-US" altLang="ja-JP" dirty="0"/>
              <a:t>(Movement)</a:t>
            </a:r>
            <a:r>
              <a:rPr lang="ja-JP" altLang="en-US" dirty="0"/>
              <a:t>に紐付け </a:t>
            </a:r>
            <a:r>
              <a:rPr lang="en-US" altLang="ja-JP" dirty="0"/>
              <a:t>(2/5)</a:t>
            </a:r>
            <a:endParaRPr lang="ja-JP" altLang="en-US" dirty="0"/>
          </a:p>
        </p:txBody>
      </p:sp>
      <p:sp>
        <p:nvSpPr>
          <p:cNvPr id="3" name="コンテンツ プレースホルダー 2"/>
          <p:cNvSpPr>
            <a:spLocks noGrp="1"/>
          </p:cNvSpPr>
          <p:nvPr>
            <p:ph sz="quarter" idx="10"/>
          </p:nvPr>
        </p:nvSpPr>
        <p:spPr>
          <a:xfrm>
            <a:off x="179512" y="836712"/>
            <a:ext cx="8964487" cy="5616476"/>
          </a:xfrm>
        </p:spPr>
        <p:txBody>
          <a:bodyPr/>
          <a:lstStyle/>
          <a:p>
            <a:r>
              <a:rPr lang="ja-JP" altLang="en-US" dirty="0"/>
              <a:t>「</a:t>
            </a:r>
            <a:r>
              <a:rPr lang="en-US" altLang="ja-JP" dirty="0"/>
              <a:t>Movement</a:t>
            </a:r>
            <a:r>
              <a:rPr lang="ja-JP" altLang="en-US" dirty="0"/>
              <a:t>一覧」へ新規</a:t>
            </a:r>
            <a:r>
              <a:rPr lang="en-US" altLang="ja-JP" dirty="0"/>
              <a:t>Movement</a:t>
            </a:r>
            <a:r>
              <a:rPr lang="ja-JP" altLang="en-US" dirty="0"/>
              <a:t>を登録</a:t>
            </a:r>
            <a:endParaRPr lang="en-US" altLang="ja-JP" dirty="0"/>
          </a:p>
          <a:p>
            <a:pPr lvl="1"/>
            <a:r>
              <a:rPr lang="ja-JP" altLang="en-US" dirty="0"/>
              <a:t>次に</a:t>
            </a:r>
            <a:r>
              <a:rPr lang="en-US" altLang="ja-JP" dirty="0"/>
              <a:t>Movement</a:t>
            </a:r>
            <a:r>
              <a:rPr lang="ja-JP" altLang="en-US" dirty="0"/>
              <a:t>の登録を行っていきます。</a:t>
            </a:r>
            <a:endParaRPr lang="en-US" altLang="ja-JP" dirty="0"/>
          </a:p>
          <a:p>
            <a:pPr marL="180000" lvl="1" indent="0">
              <a:buNone/>
            </a:pPr>
            <a:r>
              <a:rPr lang="ja-JP" altLang="en-US" dirty="0"/>
              <a:t>  メインメニューより、「</a:t>
            </a:r>
            <a:r>
              <a:rPr lang="en-US" altLang="ja-JP" dirty="0"/>
              <a:t>Ansible-Legacy</a:t>
            </a:r>
            <a:r>
              <a:rPr lang="ja-JP" altLang="en-US" dirty="0"/>
              <a:t>」メニューグループ </a:t>
            </a:r>
            <a:r>
              <a:rPr lang="en-US" altLang="ja-JP" dirty="0"/>
              <a:t>&gt;&gt;</a:t>
            </a:r>
            <a:br>
              <a:rPr lang="en-US" altLang="ja-JP" dirty="0"/>
            </a:br>
            <a:r>
              <a:rPr lang="ja-JP" altLang="en-US" dirty="0"/>
              <a:t>「</a:t>
            </a:r>
            <a:r>
              <a:rPr lang="en-US" altLang="ja-JP" dirty="0"/>
              <a:t>Movement</a:t>
            </a:r>
            <a:r>
              <a:rPr lang="ja-JP" altLang="en-US" dirty="0"/>
              <a:t>一覧」メニューをクリックします。</a:t>
            </a:r>
            <a:endParaRPr lang="en-US" altLang="ja-JP" dirty="0"/>
          </a:p>
        </p:txBody>
      </p:sp>
      <p:sp>
        <p:nvSpPr>
          <p:cNvPr id="21" name="角丸四角形 20"/>
          <p:cNvSpPr/>
          <p:nvPr/>
        </p:nvSpPr>
        <p:spPr bwMode="auto">
          <a:xfrm>
            <a:off x="1088087" y="4265312"/>
            <a:ext cx="603513" cy="675898"/>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30" name="角丸四角形 29"/>
          <p:cNvSpPr/>
          <p:nvPr/>
        </p:nvSpPr>
        <p:spPr bwMode="auto">
          <a:xfrm>
            <a:off x="294753" y="2778867"/>
            <a:ext cx="730542" cy="163410"/>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31" name="円形吹き出し 30"/>
          <p:cNvSpPr/>
          <p:nvPr/>
        </p:nvSpPr>
        <p:spPr bwMode="auto">
          <a:xfrm>
            <a:off x="611666" y="4479400"/>
            <a:ext cx="301542" cy="312200"/>
          </a:xfrm>
          <a:prstGeom prst="wedgeEllipseCallout">
            <a:avLst>
              <a:gd name="adj1" fmla="val 102212"/>
              <a:gd name="adj2" fmla="val -4029"/>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1</a:t>
            </a:r>
            <a:endParaRPr kumimoji="1" lang="ja-JP" altLang="en-US" sz="1400" b="1" dirty="0">
              <a:latin typeface="+mn-ea"/>
            </a:endParaRPr>
          </a:p>
        </p:txBody>
      </p:sp>
      <p:sp>
        <p:nvSpPr>
          <p:cNvPr id="32" name="円形吹き出し 31"/>
          <p:cNvSpPr/>
          <p:nvPr/>
        </p:nvSpPr>
        <p:spPr bwMode="auto">
          <a:xfrm>
            <a:off x="1172054" y="2728356"/>
            <a:ext cx="301542" cy="312200"/>
          </a:xfrm>
          <a:prstGeom prst="wedgeEllipseCallout">
            <a:avLst>
              <a:gd name="adj1" fmla="val -104544"/>
              <a:gd name="adj2" fmla="val 1296"/>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2</a:t>
            </a:r>
            <a:endParaRPr kumimoji="1" lang="ja-JP" altLang="en-US" sz="1400" b="1" dirty="0">
              <a:latin typeface="+mn-ea"/>
            </a:endParaRPr>
          </a:p>
        </p:txBody>
      </p:sp>
      <p:grpSp>
        <p:nvGrpSpPr>
          <p:cNvPr id="34" name="グループ化 33"/>
          <p:cNvGrpSpPr/>
          <p:nvPr/>
        </p:nvGrpSpPr>
        <p:grpSpPr>
          <a:xfrm>
            <a:off x="6742049" y="1852201"/>
            <a:ext cx="2148045" cy="2368909"/>
            <a:chOff x="6742049" y="1852201"/>
            <a:chExt cx="2148045" cy="2368909"/>
          </a:xfrm>
        </p:grpSpPr>
        <p:sp>
          <p:nvSpPr>
            <p:cNvPr id="36" name="正方形/長方形 35"/>
            <p:cNvSpPr/>
            <p:nvPr/>
          </p:nvSpPr>
          <p:spPr bwMode="auto">
            <a:xfrm>
              <a:off x="6742049" y="1852201"/>
              <a:ext cx="2148045" cy="2368909"/>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37" name="角丸四角形 36"/>
            <p:cNvSpPr/>
            <p:nvPr/>
          </p:nvSpPr>
          <p:spPr bwMode="auto">
            <a:xfrm>
              <a:off x="6814060" y="1980000"/>
              <a:ext cx="2004289" cy="366867"/>
            </a:xfrm>
            <a:prstGeom prst="roundRect">
              <a:avLst/>
            </a:prstGeom>
            <a:solidFill>
              <a:schemeClr val="accent6">
                <a:lumMod val="10000"/>
                <a:lumOff val="90000"/>
              </a:schemeClr>
            </a:solid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solidFill>
                    <a:srgbClr val="FF0000"/>
                  </a:solidFill>
                  <a:latin typeface="+mn-ea"/>
                </a:rPr>
                <a:t>Playbook</a:t>
              </a:r>
              <a:r>
                <a:rPr lang="ja-JP" altLang="en-US" sz="900" b="1" dirty="0">
                  <a:solidFill>
                    <a:srgbClr val="FF0000"/>
                  </a:solidFill>
                  <a:latin typeface="+mn-ea"/>
                </a:rPr>
                <a:t>をアップロードして</a:t>
              </a:r>
            </a:p>
            <a:p>
              <a:pPr algn="ctr"/>
              <a:r>
                <a:rPr lang="ja-JP" altLang="en-US" sz="900" b="1" dirty="0">
                  <a:solidFill>
                    <a:srgbClr val="FF0000"/>
                  </a:solidFill>
                  <a:latin typeface="+mn-ea"/>
                </a:rPr>
                <a:t>ジョブ</a:t>
              </a:r>
              <a:r>
                <a:rPr lang="en-US" altLang="ja-JP" sz="900" b="1" dirty="0">
                  <a:solidFill>
                    <a:srgbClr val="FF0000"/>
                  </a:solidFill>
                  <a:latin typeface="+mn-ea"/>
                </a:rPr>
                <a:t>(Movement)</a:t>
              </a:r>
              <a:r>
                <a:rPr lang="ja-JP" altLang="en-US" sz="900" b="1" dirty="0">
                  <a:solidFill>
                    <a:srgbClr val="FF0000"/>
                  </a:solidFill>
                  <a:latin typeface="+mn-ea"/>
                </a:rPr>
                <a:t>に紐付け</a:t>
              </a:r>
            </a:p>
          </p:txBody>
        </p:sp>
        <p:sp>
          <p:nvSpPr>
            <p:cNvPr id="38" name="角丸四角形 37"/>
            <p:cNvSpPr/>
            <p:nvPr/>
          </p:nvSpPr>
          <p:spPr bwMode="auto">
            <a:xfrm>
              <a:off x="6814060" y="2412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a:t>
              </a:r>
              <a:r>
                <a:rPr lang="en-US" altLang="ja-JP" sz="900" b="1" dirty="0">
                  <a:latin typeface="+mn-ea"/>
                </a:rPr>
                <a:t>(Movement)</a:t>
              </a:r>
              <a:r>
                <a:rPr lang="ja-JP" altLang="en-US" sz="900" b="1" dirty="0">
                  <a:latin typeface="+mn-ea"/>
                </a:rPr>
                <a:t>を</a:t>
              </a:r>
              <a:endParaRPr lang="en-US" altLang="ja-JP" sz="900" b="1" dirty="0">
                <a:latin typeface="+mn-ea"/>
              </a:endParaRPr>
            </a:p>
            <a:p>
              <a:pPr algn="ctr"/>
              <a:r>
                <a:rPr lang="ja-JP" altLang="en-US" sz="900" b="1" dirty="0">
                  <a:latin typeface="+mn-ea"/>
                </a:rPr>
                <a:t>ジョブフロー</a:t>
              </a:r>
              <a:r>
                <a:rPr lang="en-US" altLang="ja-JP" sz="900" b="1" dirty="0">
                  <a:latin typeface="+mn-ea"/>
                </a:rPr>
                <a:t>(Conductor)</a:t>
              </a:r>
              <a:r>
                <a:rPr lang="ja-JP" altLang="en-US" sz="900" b="1" dirty="0">
                  <a:latin typeface="+mn-ea"/>
                </a:rPr>
                <a:t>に組込み</a:t>
              </a:r>
            </a:p>
          </p:txBody>
        </p:sp>
        <p:sp>
          <p:nvSpPr>
            <p:cNvPr id="39" name="角丸四角形 38"/>
            <p:cNvSpPr/>
            <p:nvPr/>
          </p:nvSpPr>
          <p:spPr bwMode="auto">
            <a:xfrm>
              <a:off x="6814060" y="2844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CMDB</a:t>
              </a:r>
              <a:r>
                <a:rPr lang="ja-JP" altLang="en-US" sz="900" b="1" dirty="0">
                  <a:latin typeface="+mn-ea"/>
                </a:rPr>
                <a:t>にパラメータシートを設定</a:t>
              </a:r>
            </a:p>
          </p:txBody>
        </p:sp>
        <p:sp>
          <p:nvSpPr>
            <p:cNvPr id="40" name="角丸四角形 39"/>
            <p:cNvSpPr/>
            <p:nvPr/>
          </p:nvSpPr>
          <p:spPr bwMode="auto">
            <a:xfrm>
              <a:off x="6814060" y="3312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パラメータシートの項目と</a:t>
              </a:r>
              <a:endParaRPr lang="en-US" altLang="ja-JP" sz="900" b="1" dirty="0">
                <a:latin typeface="+mn-ea"/>
              </a:endParaRPr>
            </a:p>
            <a:p>
              <a:pPr algn="ctr"/>
              <a:r>
                <a:rPr lang="en-US" altLang="ja-JP" sz="900" b="1" dirty="0">
                  <a:latin typeface="+mn-ea"/>
                </a:rPr>
                <a:t>Playbook</a:t>
              </a:r>
              <a:r>
                <a:rPr lang="ja-JP" altLang="en-US" sz="900" b="1" dirty="0">
                  <a:latin typeface="+mn-ea"/>
                </a:rPr>
                <a:t>の変数の紐付け</a:t>
              </a:r>
            </a:p>
          </p:txBody>
        </p:sp>
        <p:sp>
          <p:nvSpPr>
            <p:cNvPr id="41" name="角丸四角形 40"/>
            <p:cNvSpPr/>
            <p:nvPr/>
          </p:nvSpPr>
          <p:spPr bwMode="auto">
            <a:xfrm>
              <a:off x="6814060" y="3744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dirty="0">
                  <a:latin typeface="+mn-ea"/>
                </a:rPr>
                <a:t>機器一覧にターゲットとなる</a:t>
              </a:r>
              <a:endParaRPr lang="en-US" altLang="ja-JP" sz="800" b="1" dirty="0">
                <a:latin typeface="+mn-ea"/>
              </a:endParaRPr>
            </a:p>
            <a:p>
              <a:pPr algn="ctr"/>
              <a:r>
                <a:rPr lang="en-US" altLang="ja-JP" sz="800" b="1" dirty="0">
                  <a:latin typeface="+mn-ea"/>
                </a:rPr>
                <a:t>Linux</a:t>
              </a:r>
              <a:r>
                <a:rPr lang="ja-JP" altLang="en-US" sz="800" b="1" dirty="0">
                  <a:latin typeface="+mn-ea"/>
                </a:rPr>
                <a:t>マシンを登録</a:t>
              </a:r>
            </a:p>
          </p:txBody>
        </p:sp>
      </p:grpSp>
    </p:spTree>
    <p:extLst>
      <p:ext uri="{BB962C8B-B14F-4D97-AF65-F5344CB8AC3E}">
        <p14:creationId xmlns:p14="http://schemas.microsoft.com/office/powerpoint/2010/main" val="3796593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3CB44F16-99A8-4458-8840-AEBEBB8BA28E}"/>
              </a:ext>
            </a:extLst>
          </p:cNvPr>
          <p:cNvPicPr>
            <a:picLocks noChangeAspect="1"/>
          </p:cNvPicPr>
          <p:nvPr/>
        </p:nvPicPr>
        <p:blipFill>
          <a:blip r:embed="rId3"/>
          <a:stretch>
            <a:fillRect/>
          </a:stretch>
        </p:blipFill>
        <p:spPr>
          <a:xfrm>
            <a:off x="40429" y="4613522"/>
            <a:ext cx="7570507" cy="1873700"/>
          </a:xfrm>
          <a:prstGeom prst="rect">
            <a:avLst/>
          </a:prstGeom>
        </p:spPr>
      </p:pic>
      <p:sp>
        <p:nvSpPr>
          <p:cNvPr id="2" name="タイトル 1"/>
          <p:cNvSpPr>
            <a:spLocks noGrp="1"/>
          </p:cNvSpPr>
          <p:nvPr>
            <p:ph type="title"/>
          </p:nvPr>
        </p:nvSpPr>
        <p:spPr>
          <a:xfrm>
            <a:off x="107380" y="115200"/>
            <a:ext cx="9001250" cy="468000"/>
          </a:xfrm>
        </p:spPr>
        <p:txBody>
          <a:bodyPr>
            <a:normAutofit fontScale="90000"/>
          </a:bodyPr>
          <a:lstStyle/>
          <a:p>
            <a:r>
              <a:rPr lang="en-US" altLang="ja-JP" dirty="0"/>
              <a:t>3.1</a:t>
            </a:r>
            <a:r>
              <a:rPr lang="ja-JP" altLang="en-US" dirty="0"/>
              <a:t> </a:t>
            </a:r>
            <a:r>
              <a:rPr lang="en-US" altLang="ja-JP" dirty="0"/>
              <a:t>Playbook</a:t>
            </a:r>
            <a:r>
              <a:rPr lang="ja-JP" altLang="en-US" dirty="0"/>
              <a:t>をアップロードしてジョブ</a:t>
            </a:r>
            <a:r>
              <a:rPr lang="en-US" altLang="ja-JP" dirty="0"/>
              <a:t>(Movement)</a:t>
            </a:r>
            <a:r>
              <a:rPr lang="ja-JP" altLang="en-US" dirty="0"/>
              <a:t>に紐付け </a:t>
            </a:r>
            <a:r>
              <a:rPr lang="en-US" altLang="ja-JP" dirty="0"/>
              <a:t>(3/5)</a:t>
            </a:r>
            <a:endParaRPr lang="ja-JP" altLang="en-US" dirty="0"/>
          </a:p>
        </p:txBody>
      </p:sp>
      <p:sp>
        <p:nvSpPr>
          <p:cNvPr id="3" name="コンテンツ プレースホルダー 2"/>
          <p:cNvSpPr>
            <a:spLocks noGrp="1"/>
          </p:cNvSpPr>
          <p:nvPr>
            <p:ph sz="quarter" idx="10"/>
          </p:nvPr>
        </p:nvSpPr>
        <p:spPr>
          <a:xfrm>
            <a:off x="179512" y="836712"/>
            <a:ext cx="8964487" cy="5616476"/>
          </a:xfrm>
        </p:spPr>
        <p:txBody>
          <a:bodyPr/>
          <a:lstStyle/>
          <a:p>
            <a:r>
              <a:rPr lang="ja-JP" altLang="en-US" dirty="0"/>
              <a:t>「</a:t>
            </a:r>
            <a:r>
              <a:rPr lang="en-US" altLang="ja-JP" dirty="0"/>
              <a:t>Movement</a:t>
            </a:r>
            <a:r>
              <a:rPr lang="ja-JP" altLang="en-US" dirty="0"/>
              <a:t>一覧」へ新規</a:t>
            </a:r>
            <a:r>
              <a:rPr lang="en-US" altLang="ja-JP" dirty="0"/>
              <a:t>Movement</a:t>
            </a:r>
            <a:r>
              <a:rPr lang="ja-JP" altLang="en-US" dirty="0"/>
              <a:t>を登録</a:t>
            </a:r>
            <a:endParaRPr lang="en-US" altLang="ja-JP" dirty="0"/>
          </a:p>
          <a:p>
            <a:pPr lvl="1"/>
            <a:r>
              <a:rPr lang="ja-JP" altLang="en-US" dirty="0"/>
              <a:t>「登録開始」ボタンをクリック。</a:t>
            </a:r>
            <a:endParaRPr lang="en-US" altLang="ja-JP" dirty="0"/>
          </a:p>
          <a:p>
            <a:pPr marL="180000" lvl="1" indent="0">
              <a:buNone/>
            </a:pPr>
            <a:r>
              <a:rPr lang="ja-JP" altLang="en-US" dirty="0"/>
              <a:t>    各項目へ下表のように入力し、登録をクリックしてください。</a:t>
            </a:r>
          </a:p>
          <a:p>
            <a:pPr lvl="1"/>
            <a:endParaRPr lang="en-US" altLang="ja-JP" dirty="0"/>
          </a:p>
        </p:txBody>
      </p:sp>
      <p:sp>
        <p:nvSpPr>
          <p:cNvPr id="19" name="角丸四角形 18"/>
          <p:cNvSpPr/>
          <p:nvPr/>
        </p:nvSpPr>
        <p:spPr bwMode="auto">
          <a:xfrm>
            <a:off x="1205486" y="4884771"/>
            <a:ext cx="4320600" cy="754664"/>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21" name="角丸四角形 20"/>
          <p:cNvSpPr/>
          <p:nvPr/>
        </p:nvSpPr>
        <p:spPr bwMode="auto">
          <a:xfrm>
            <a:off x="1616621" y="5781813"/>
            <a:ext cx="869233" cy="216000"/>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grpSp>
        <p:nvGrpSpPr>
          <p:cNvPr id="6" name="グループ化 5"/>
          <p:cNvGrpSpPr/>
          <p:nvPr/>
        </p:nvGrpSpPr>
        <p:grpSpPr>
          <a:xfrm>
            <a:off x="253906" y="1794697"/>
            <a:ext cx="5560739" cy="2649334"/>
            <a:chOff x="224809" y="1970973"/>
            <a:chExt cx="5560739" cy="2649334"/>
          </a:xfrm>
        </p:grpSpPr>
        <p:pic>
          <p:nvPicPr>
            <p:cNvPr id="4" name="図 3"/>
            <p:cNvPicPr>
              <a:picLocks noChangeAspect="1"/>
            </p:cNvPicPr>
            <p:nvPr/>
          </p:nvPicPr>
          <p:blipFill rotWithShape="1">
            <a:blip r:embed="rId4"/>
            <a:srcRect b="14879"/>
            <a:stretch/>
          </p:blipFill>
          <p:spPr>
            <a:xfrm>
              <a:off x="224809" y="1970973"/>
              <a:ext cx="5560739" cy="2649334"/>
            </a:xfrm>
            <a:prstGeom prst="rect">
              <a:avLst/>
            </a:prstGeom>
          </p:spPr>
        </p:pic>
        <p:sp>
          <p:nvSpPr>
            <p:cNvPr id="31" name="角丸四角形 30"/>
            <p:cNvSpPr/>
            <p:nvPr/>
          </p:nvSpPr>
          <p:spPr bwMode="auto">
            <a:xfrm>
              <a:off x="971500" y="3879153"/>
              <a:ext cx="792110" cy="197937"/>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grpSp>
      <p:sp>
        <p:nvSpPr>
          <p:cNvPr id="32" name="円形吹き出し 31"/>
          <p:cNvSpPr/>
          <p:nvPr/>
        </p:nvSpPr>
        <p:spPr bwMode="auto">
          <a:xfrm>
            <a:off x="2036662" y="3582664"/>
            <a:ext cx="301542" cy="312200"/>
          </a:xfrm>
          <a:prstGeom prst="wedgeEllipseCallout">
            <a:avLst>
              <a:gd name="adj1" fmla="val -137854"/>
              <a:gd name="adj2" fmla="val 852"/>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a:latin typeface="+mn-ea"/>
            </a:endParaRPr>
          </a:p>
        </p:txBody>
      </p:sp>
      <p:grpSp>
        <p:nvGrpSpPr>
          <p:cNvPr id="45" name="グループ化 44"/>
          <p:cNvGrpSpPr/>
          <p:nvPr/>
        </p:nvGrpSpPr>
        <p:grpSpPr>
          <a:xfrm>
            <a:off x="6742049" y="1852201"/>
            <a:ext cx="2148045" cy="2368909"/>
            <a:chOff x="6742049" y="1852201"/>
            <a:chExt cx="2148045" cy="2368909"/>
          </a:xfrm>
        </p:grpSpPr>
        <p:sp>
          <p:nvSpPr>
            <p:cNvPr id="46" name="正方形/長方形 45"/>
            <p:cNvSpPr/>
            <p:nvPr/>
          </p:nvSpPr>
          <p:spPr bwMode="auto">
            <a:xfrm>
              <a:off x="6742049" y="1852201"/>
              <a:ext cx="2148045" cy="2368909"/>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47" name="角丸四角形 46"/>
            <p:cNvSpPr/>
            <p:nvPr/>
          </p:nvSpPr>
          <p:spPr bwMode="auto">
            <a:xfrm>
              <a:off x="6814060" y="1980000"/>
              <a:ext cx="2004289" cy="366867"/>
            </a:xfrm>
            <a:prstGeom prst="roundRect">
              <a:avLst/>
            </a:prstGeom>
            <a:solidFill>
              <a:schemeClr val="accent6">
                <a:lumMod val="10000"/>
                <a:lumOff val="90000"/>
              </a:schemeClr>
            </a:solid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solidFill>
                    <a:srgbClr val="FF0000"/>
                  </a:solidFill>
                  <a:latin typeface="+mn-ea"/>
                </a:rPr>
                <a:t>Playbook</a:t>
              </a:r>
              <a:r>
                <a:rPr lang="ja-JP" altLang="en-US" sz="900" b="1" dirty="0">
                  <a:solidFill>
                    <a:srgbClr val="FF0000"/>
                  </a:solidFill>
                  <a:latin typeface="+mn-ea"/>
                </a:rPr>
                <a:t>をアップロードして</a:t>
              </a:r>
            </a:p>
            <a:p>
              <a:pPr algn="ctr"/>
              <a:r>
                <a:rPr lang="ja-JP" altLang="en-US" sz="900" b="1" dirty="0">
                  <a:solidFill>
                    <a:srgbClr val="FF0000"/>
                  </a:solidFill>
                  <a:latin typeface="+mn-ea"/>
                </a:rPr>
                <a:t>ジョブ</a:t>
              </a:r>
              <a:r>
                <a:rPr lang="en-US" altLang="ja-JP" sz="900" b="1" dirty="0">
                  <a:solidFill>
                    <a:srgbClr val="FF0000"/>
                  </a:solidFill>
                  <a:latin typeface="+mn-ea"/>
                </a:rPr>
                <a:t>(Movement)</a:t>
              </a:r>
              <a:r>
                <a:rPr lang="ja-JP" altLang="en-US" sz="900" b="1" dirty="0">
                  <a:solidFill>
                    <a:srgbClr val="FF0000"/>
                  </a:solidFill>
                  <a:latin typeface="+mn-ea"/>
                </a:rPr>
                <a:t>に紐付け</a:t>
              </a:r>
            </a:p>
          </p:txBody>
        </p:sp>
        <p:sp>
          <p:nvSpPr>
            <p:cNvPr id="48" name="角丸四角形 47"/>
            <p:cNvSpPr/>
            <p:nvPr/>
          </p:nvSpPr>
          <p:spPr bwMode="auto">
            <a:xfrm>
              <a:off x="6814060" y="2412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a:t>
              </a:r>
              <a:r>
                <a:rPr lang="en-US" altLang="ja-JP" sz="900" b="1" dirty="0">
                  <a:latin typeface="+mn-ea"/>
                </a:rPr>
                <a:t>(Movement)</a:t>
              </a:r>
              <a:r>
                <a:rPr lang="ja-JP" altLang="en-US" sz="900" b="1" dirty="0">
                  <a:latin typeface="+mn-ea"/>
                </a:rPr>
                <a:t>を</a:t>
              </a:r>
              <a:endParaRPr lang="en-US" altLang="ja-JP" sz="900" b="1" dirty="0">
                <a:latin typeface="+mn-ea"/>
              </a:endParaRPr>
            </a:p>
            <a:p>
              <a:pPr algn="ctr"/>
              <a:r>
                <a:rPr lang="ja-JP" altLang="en-US" sz="900" b="1" dirty="0">
                  <a:latin typeface="+mn-ea"/>
                </a:rPr>
                <a:t>ジョブフロー</a:t>
              </a:r>
              <a:r>
                <a:rPr lang="en-US" altLang="ja-JP" sz="900" b="1" dirty="0">
                  <a:latin typeface="+mn-ea"/>
                </a:rPr>
                <a:t>(Conductor)</a:t>
              </a:r>
              <a:r>
                <a:rPr lang="ja-JP" altLang="en-US" sz="900" b="1" dirty="0">
                  <a:latin typeface="+mn-ea"/>
                </a:rPr>
                <a:t>に組込み</a:t>
              </a:r>
            </a:p>
          </p:txBody>
        </p:sp>
        <p:sp>
          <p:nvSpPr>
            <p:cNvPr id="49" name="角丸四角形 48"/>
            <p:cNvSpPr/>
            <p:nvPr/>
          </p:nvSpPr>
          <p:spPr bwMode="auto">
            <a:xfrm>
              <a:off x="6814060" y="2844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CMDB</a:t>
              </a:r>
              <a:r>
                <a:rPr lang="ja-JP" altLang="en-US" sz="900" b="1" dirty="0">
                  <a:latin typeface="+mn-ea"/>
                </a:rPr>
                <a:t>にパラメータシートを設定</a:t>
              </a:r>
            </a:p>
          </p:txBody>
        </p:sp>
        <p:sp>
          <p:nvSpPr>
            <p:cNvPr id="50" name="角丸四角形 49"/>
            <p:cNvSpPr/>
            <p:nvPr/>
          </p:nvSpPr>
          <p:spPr bwMode="auto">
            <a:xfrm>
              <a:off x="6814060" y="3312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パラメータシートの項目と</a:t>
              </a:r>
              <a:endParaRPr lang="en-US" altLang="ja-JP" sz="900" b="1" dirty="0">
                <a:latin typeface="+mn-ea"/>
              </a:endParaRPr>
            </a:p>
            <a:p>
              <a:pPr algn="ctr"/>
              <a:r>
                <a:rPr lang="en-US" altLang="ja-JP" sz="900" b="1" dirty="0">
                  <a:latin typeface="+mn-ea"/>
                </a:rPr>
                <a:t>Playbook</a:t>
              </a:r>
              <a:r>
                <a:rPr lang="ja-JP" altLang="en-US" sz="900" b="1" dirty="0">
                  <a:latin typeface="+mn-ea"/>
                </a:rPr>
                <a:t>の変数の紐付け</a:t>
              </a:r>
            </a:p>
          </p:txBody>
        </p:sp>
        <p:sp>
          <p:nvSpPr>
            <p:cNvPr id="51" name="角丸四角形 50"/>
            <p:cNvSpPr/>
            <p:nvPr/>
          </p:nvSpPr>
          <p:spPr bwMode="auto">
            <a:xfrm>
              <a:off x="6814060" y="3744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dirty="0">
                  <a:latin typeface="+mn-ea"/>
                </a:rPr>
                <a:t>機器一覧にターゲットとなる</a:t>
              </a:r>
              <a:endParaRPr lang="en-US" altLang="ja-JP" sz="800" b="1" dirty="0">
                <a:latin typeface="+mn-ea"/>
              </a:endParaRPr>
            </a:p>
            <a:p>
              <a:pPr algn="ctr"/>
              <a:r>
                <a:rPr lang="en-US" altLang="ja-JP" sz="800" b="1" dirty="0">
                  <a:latin typeface="+mn-ea"/>
                </a:rPr>
                <a:t>Linux</a:t>
              </a:r>
              <a:r>
                <a:rPr lang="ja-JP" altLang="en-US" sz="800" b="1" dirty="0">
                  <a:latin typeface="+mn-ea"/>
                </a:rPr>
                <a:t>マシンを登録</a:t>
              </a:r>
            </a:p>
          </p:txBody>
        </p:sp>
      </p:grpSp>
      <p:sp>
        <p:nvSpPr>
          <p:cNvPr id="23" name="角丸四角形 22"/>
          <p:cNvSpPr/>
          <p:nvPr/>
        </p:nvSpPr>
        <p:spPr bwMode="auto">
          <a:xfrm>
            <a:off x="660163" y="4082404"/>
            <a:ext cx="5028419" cy="819554"/>
          </a:xfrm>
          <a:prstGeom prst="roundRect">
            <a:avLst>
              <a:gd name="adj" fmla="val 7533"/>
            </a:avLst>
          </a:prstGeom>
          <a:solidFill>
            <a:schemeClr val="bg1"/>
          </a:solidFill>
          <a:ln w="28575">
            <a:solidFill>
              <a:srgbClr val="FF0000"/>
            </a:solid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endParaRPr kumimoji="1" lang="ja-JP" altLang="en-US" sz="1400" dirty="0">
              <a:latin typeface="+mn-ea"/>
            </a:endParaRPr>
          </a:p>
        </p:txBody>
      </p:sp>
      <p:graphicFrame>
        <p:nvGraphicFramePr>
          <p:cNvPr id="22" name="表 21"/>
          <p:cNvGraphicFramePr>
            <a:graphicFrameLocks noGrp="1"/>
          </p:cNvGraphicFramePr>
          <p:nvPr>
            <p:extLst>
              <p:ext uri="{D42A27DB-BD31-4B8C-83A1-F6EECF244321}">
                <p14:modId xmlns:p14="http://schemas.microsoft.com/office/powerpoint/2010/main" val="881920936"/>
              </p:ext>
            </p:extLst>
          </p:nvPr>
        </p:nvGraphicFramePr>
        <p:xfrm>
          <a:off x="756076" y="4209375"/>
          <a:ext cx="4860495" cy="548640"/>
        </p:xfrm>
        <a:graphic>
          <a:graphicData uri="http://schemas.openxmlformats.org/drawingml/2006/table">
            <a:tbl>
              <a:tblPr firstRow="1" bandRow="1">
                <a:tableStyleId>{5C22544A-7EE6-4342-B048-85BDC9FD1C3A}</a:tableStyleId>
              </a:tblPr>
              <a:tblGrid>
                <a:gridCol w="1877424">
                  <a:extLst>
                    <a:ext uri="{9D8B030D-6E8A-4147-A177-3AD203B41FA5}">
                      <a16:colId xmlns:a16="http://schemas.microsoft.com/office/drawing/2014/main" val="2883640048"/>
                    </a:ext>
                  </a:extLst>
                </a:gridCol>
                <a:gridCol w="1254831">
                  <a:extLst>
                    <a:ext uri="{9D8B030D-6E8A-4147-A177-3AD203B41FA5}">
                      <a16:colId xmlns:a16="http://schemas.microsoft.com/office/drawing/2014/main" val="1123245703"/>
                    </a:ext>
                  </a:extLst>
                </a:gridCol>
                <a:gridCol w="1728240">
                  <a:extLst>
                    <a:ext uri="{9D8B030D-6E8A-4147-A177-3AD203B41FA5}">
                      <a16:colId xmlns:a16="http://schemas.microsoft.com/office/drawing/2014/main" val="834649193"/>
                    </a:ext>
                  </a:extLst>
                </a:gridCol>
              </a:tblGrid>
              <a:tr h="250027">
                <a:tc>
                  <a:txBody>
                    <a:bodyPr/>
                    <a:lstStyle/>
                    <a:p>
                      <a:pPr algn="ctr"/>
                      <a:r>
                        <a:rPr kumimoji="1" lang="en-US" altLang="ja-JP" sz="1200" dirty="0">
                          <a:solidFill>
                            <a:schemeClr val="bg1"/>
                          </a:solidFill>
                          <a:latin typeface="+mn-lt"/>
                        </a:rPr>
                        <a:t>Movement</a:t>
                      </a:r>
                      <a:r>
                        <a:rPr kumimoji="1" lang="ja-JP" altLang="en-US" sz="1200" dirty="0">
                          <a:solidFill>
                            <a:schemeClr val="bg1"/>
                          </a:solidFill>
                          <a:latin typeface="+mn-lt"/>
                        </a:rPr>
                        <a:t>名</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a:solidFill>
                            <a:schemeClr val="bg1"/>
                          </a:solidFill>
                          <a:latin typeface="+mn-lt"/>
                        </a:rPr>
                        <a:t>ホスト指定形式</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a:solidFill>
                            <a:schemeClr val="bg1"/>
                          </a:solidFill>
                          <a:latin typeface="+mn-lt"/>
                        </a:rPr>
                        <a:t>オプションパラメータ</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50027">
                <a:tc>
                  <a:txBody>
                    <a:bodyPr/>
                    <a:lstStyle/>
                    <a:p>
                      <a:pPr algn="ctr"/>
                      <a:r>
                        <a:rPr kumimoji="1" lang="ja-JP" altLang="en-US" sz="1200" b="0" dirty="0">
                          <a:solidFill>
                            <a:schemeClr val="tx1"/>
                          </a:solidFill>
                          <a:latin typeface="+mn-lt"/>
                        </a:rPr>
                        <a:t>パッケージインストール</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mn-lt"/>
                        </a:rPr>
                        <a:t>IP</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mn-lt"/>
                        </a:rPr>
                        <a:t>-</a:t>
                      </a:r>
                      <a:r>
                        <a:rPr kumimoji="1" lang="en-US" altLang="ja-JP" sz="1200" dirty="0" err="1">
                          <a:solidFill>
                            <a:schemeClr val="tx1"/>
                          </a:solidFill>
                          <a:latin typeface="+mn-lt"/>
                        </a:rPr>
                        <a:t>vvv</a:t>
                      </a:r>
                      <a:endParaRPr kumimoji="1" lang="en-US" altLang="ja-JP" sz="12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27" name="円形吹き出し 10">
            <a:extLst>
              <a:ext uri="{FF2B5EF4-FFF2-40B4-BE49-F238E27FC236}">
                <a16:creationId xmlns:a16="http://schemas.microsoft.com/office/drawing/2014/main" id="{81AF83F6-D09C-4885-83CC-09EFBEB80502}"/>
              </a:ext>
            </a:extLst>
          </p:cNvPr>
          <p:cNvSpPr/>
          <p:nvPr/>
        </p:nvSpPr>
        <p:spPr bwMode="auto">
          <a:xfrm>
            <a:off x="434503" y="4611193"/>
            <a:ext cx="314360" cy="312200"/>
          </a:xfrm>
          <a:prstGeom prst="wedgeEllipseCallout">
            <a:avLst>
              <a:gd name="adj1" fmla="val 176344"/>
              <a:gd name="adj2" fmla="val 141736"/>
            </a:avLst>
          </a:prstGeom>
          <a:solidFill>
            <a:srgbClr val="FF0000"/>
          </a:solidFill>
          <a:ln w="19050">
            <a:solidFill>
              <a:schemeClr val="bg1"/>
            </a:solid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FFFFFF"/>
                </a:solidFill>
                <a:effectLst/>
                <a:uLnTx/>
                <a:uFillTx/>
                <a:latin typeface="メイリオ"/>
                <a:ea typeface="メイリオ"/>
                <a:cs typeface="+mn-cs"/>
              </a:rPr>
              <a:t>４</a:t>
            </a:r>
            <a:endParaRPr kumimoji="1" lang="en-US" altLang="ja-JP" sz="1400" b="1" i="0" u="none" strike="noStrike" kern="1200" cap="none" spc="0" normalizeH="0" baseline="0" noProof="0" dirty="0">
              <a:ln>
                <a:noFill/>
              </a:ln>
              <a:solidFill>
                <a:srgbClr val="FFFFFF"/>
              </a:solidFill>
              <a:effectLst/>
              <a:uLnTx/>
              <a:uFillTx/>
              <a:latin typeface="メイリオ"/>
              <a:ea typeface="メイリオ"/>
              <a:cs typeface="+mn-cs"/>
            </a:endParaRPr>
          </a:p>
        </p:txBody>
      </p:sp>
      <p:sp>
        <p:nvSpPr>
          <p:cNvPr id="28" name="円形吹き出し 36">
            <a:extLst>
              <a:ext uri="{FF2B5EF4-FFF2-40B4-BE49-F238E27FC236}">
                <a16:creationId xmlns:a16="http://schemas.microsoft.com/office/drawing/2014/main" id="{D6F97B33-8CF6-44E6-91CC-878B1A3189F5}"/>
              </a:ext>
            </a:extLst>
          </p:cNvPr>
          <p:cNvSpPr/>
          <p:nvPr/>
        </p:nvSpPr>
        <p:spPr bwMode="auto">
          <a:xfrm>
            <a:off x="2616768" y="5768783"/>
            <a:ext cx="301542" cy="312200"/>
          </a:xfrm>
          <a:prstGeom prst="wedgeEllipseCallout">
            <a:avLst>
              <a:gd name="adj1" fmla="val -99030"/>
              <a:gd name="adj2" fmla="val -1367"/>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5</a:t>
            </a:r>
            <a:endParaRPr kumimoji="1" lang="ja-JP" altLang="en-US" sz="1400" b="1" dirty="0">
              <a:latin typeface="+mn-ea"/>
            </a:endParaRPr>
          </a:p>
        </p:txBody>
      </p:sp>
      <p:sp>
        <p:nvSpPr>
          <p:cNvPr id="34" name="角丸四角形 16">
            <a:extLst>
              <a:ext uri="{FF2B5EF4-FFF2-40B4-BE49-F238E27FC236}">
                <a16:creationId xmlns:a16="http://schemas.microsoft.com/office/drawing/2014/main" id="{568F2147-9605-4297-93E2-375B34E0C8AF}"/>
              </a:ext>
            </a:extLst>
          </p:cNvPr>
          <p:cNvSpPr/>
          <p:nvPr/>
        </p:nvSpPr>
        <p:spPr bwMode="auto">
          <a:xfrm>
            <a:off x="5814645" y="5017531"/>
            <a:ext cx="3288926" cy="1502562"/>
          </a:xfrm>
          <a:prstGeom prst="roundRect">
            <a:avLst/>
          </a:prstGeom>
          <a:solidFill>
            <a:schemeClr val="bg2"/>
          </a:solidFill>
          <a:ln w="19050">
            <a:solidFill>
              <a:srgbClr val="C0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kumimoji="1" lang="ja-JP" altLang="en-US" sz="1400" dirty="0">
                <a:latin typeface="+mn-ea"/>
              </a:rPr>
              <a:t>詳細なログ確認を行うために</a:t>
            </a:r>
            <a:endParaRPr lang="en-US" altLang="ja-JP" sz="1400" dirty="0">
              <a:latin typeface="+mn-ea"/>
            </a:endParaRPr>
          </a:p>
          <a:p>
            <a:r>
              <a:rPr kumimoji="1" lang="ja-JP" altLang="en-US" sz="1400" dirty="0">
                <a:latin typeface="+mn-ea"/>
              </a:rPr>
              <a:t>オプションパラメータを</a:t>
            </a:r>
            <a:r>
              <a:rPr kumimoji="1" lang="en-US" altLang="ja-JP" sz="1400" dirty="0">
                <a:latin typeface="+mn-ea"/>
              </a:rPr>
              <a:t>-</a:t>
            </a:r>
            <a:r>
              <a:rPr kumimoji="1" lang="en-US" altLang="ja-JP" sz="1400" dirty="0" err="1">
                <a:latin typeface="+mn-ea"/>
              </a:rPr>
              <a:t>vvv</a:t>
            </a:r>
            <a:r>
              <a:rPr kumimoji="1" lang="ja-JP" altLang="en-US" sz="1400" dirty="0">
                <a:latin typeface="+mn-ea"/>
              </a:rPr>
              <a:t>にして</a:t>
            </a:r>
            <a:endParaRPr lang="en-US" altLang="ja-JP" sz="1400" dirty="0">
              <a:latin typeface="+mn-ea"/>
            </a:endParaRPr>
          </a:p>
          <a:p>
            <a:r>
              <a:rPr kumimoji="1" lang="ja-JP" altLang="en-US" sz="1400" dirty="0">
                <a:latin typeface="+mn-ea"/>
              </a:rPr>
              <a:t>ログレベル上げます。</a:t>
            </a:r>
            <a:br>
              <a:rPr kumimoji="1" lang="en-US" altLang="ja-JP" sz="1200" dirty="0">
                <a:latin typeface="+mn-ea"/>
              </a:rPr>
            </a:br>
            <a:endParaRPr kumimoji="1" lang="en-US" altLang="ja-JP" sz="1400" dirty="0">
              <a:latin typeface="+mn-ea"/>
            </a:endParaRPr>
          </a:p>
          <a:p>
            <a:r>
              <a:rPr kumimoji="1" lang="ja-JP" altLang="en-US" sz="1400" dirty="0">
                <a:latin typeface="+mn-ea"/>
              </a:rPr>
              <a:t>詳細</a:t>
            </a:r>
            <a:r>
              <a:rPr lang="ja-JP" altLang="en-US" sz="1400" dirty="0">
                <a:latin typeface="+mn-ea"/>
              </a:rPr>
              <a:t>は</a:t>
            </a:r>
            <a:r>
              <a:rPr kumimoji="1" lang="ja-JP" altLang="en-US" sz="1400" dirty="0">
                <a:latin typeface="+mn-ea"/>
                <a:hlinkClick r:id="rId5"/>
              </a:rPr>
              <a:t>マニュアル</a:t>
            </a:r>
            <a:r>
              <a:rPr kumimoji="1" lang="ja-JP" altLang="en-US" sz="1400" dirty="0">
                <a:latin typeface="+mn-ea"/>
              </a:rPr>
              <a:t>を参照してください。</a:t>
            </a:r>
          </a:p>
        </p:txBody>
      </p:sp>
      <p:sp>
        <p:nvSpPr>
          <p:cNvPr id="35" name="円形吹き出し 22">
            <a:extLst>
              <a:ext uri="{FF2B5EF4-FFF2-40B4-BE49-F238E27FC236}">
                <a16:creationId xmlns:a16="http://schemas.microsoft.com/office/drawing/2014/main" id="{B41D13BE-1636-43A6-B53C-0B3FDDE52E0D}"/>
              </a:ext>
            </a:extLst>
          </p:cNvPr>
          <p:cNvSpPr/>
          <p:nvPr/>
        </p:nvSpPr>
        <p:spPr bwMode="auto">
          <a:xfrm>
            <a:off x="5617031" y="4848178"/>
            <a:ext cx="465985" cy="447871"/>
          </a:xfrm>
          <a:prstGeom prst="wedgeEllipseCallout">
            <a:avLst>
              <a:gd name="adj1" fmla="val -47172"/>
              <a:gd name="adj2" fmla="val -125"/>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200" b="1" dirty="0">
                <a:latin typeface="+mn-ea"/>
              </a:rPr>
              <a:t>Point</a:t>
            </a:r>
            <a:endParaRPr kumimoji="1" lang="ja-JP" altLang="en-US" sz="1200" b="1" dirty="0">
              <a:latin typeface="+mn-ea"/>
            </a:endParaRPr>
          </a:p>
        </p:txBody>
      </p:sp>
    </p:spTree>
    <p:extLst>
      <p:ext uri="{BB962C8B-B14F-4D97-AF65-F5344CB8AC3E}">
        <p14:creationId xmlns:p14="http://schemas.microsoft.com/office/powerpoint/2010/main" val="818684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619672" y="116540"/>
            <a:ext cx="7344000" cy="405683"/>
          </a:xfrm>
        </p:spPr>
        <p:txBody>
          <a:bodyPr/>
          <a:lstStyle/>
          <a:p>
            <a:r>
              <a:rPr kumimoji="1" lang="ja-JP" altLang="en-US" dirty="0"/>
              <a:t>目次</a:t>
            </a:r>
          </a:p>
        </p:txBody>
      </p:sp>
      <p:sp>
        <p:nvSpPr>
          <p:cNvPr id="4" name="正方形/長方形 3"/>
          <p:cNvSpPr/>
          <p:nvPr/>
        </p:nvSpPr>
        <p:spPr bwMode="auto">
          <a:xfrm>
            <a:off x="1619672" y="620610"/>
            <a:ext cx="7345020" cy="6335884"/>
          </a:xfrm>
          <a:prstGeom prst="rect">
            <a:avLst/>
          </a:prstGeom>
          <a:noFill/>
          <a:ln w="12700">
            <a:no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marL="342900" indent="-342900">
              <a:buFont typeface="+mj-lt"/>
              <a:buAutoNum type="arabicPeriod"/>
            </a:pPr>
            <a:r>
              <a:rPr lang="ja-JP" altLang="en-US" sz="1600" dirty="0">
                <a:latin typeface="+mn-ea"/>
              </a:rPr>
              <a:t>はじめに</a:t>
            </a:r>
            <a:endParaRPr lang="en-US" altLang="ja-JP" sz="1600" dirty="0">
              <a:latin typeface="+mn-ea"/>
            </a:endParaRPr>
          </a:p>
          <a:p>
            <a:pPr lvl="1"/>
            <a:r>
              <a:rPr lang="en-US" altLang="ja-JP" sz="1600" dirty="0">
                <a:latin typeface="+mn-ea"/>
              </a:rPr>
              <a:t>1.1   </a:t>
            </a:r>
            <a:r>
              <a:rPr lang="ja-JP" altLang="en-US" sz="1600" dirty="0">
                <a:latin typeface="+mn-ea"/>
                <a:hlinkClick r:id="rId2" action="ppaction://hlinksldjump"/>
              </a:rPr>
              <a:t>はじめに</a:t>
            </a:r>
            <a:endParaRPr lang="en-US" altLang="ja-JP" sz="1600" dirty="0">
              <a:latin typeface="+mn-ea"/>
            </a:endParaRPr>
          </a:p>
          <a:p>
            <a:pPr lvl="1"/>
            <a:r>
              <a:rPr lang="en-US" altLang="ja-JP" sz="1600" dirty="0">
                <a:latin typeface="+mn-ea"/>
              </a:rPr>
              <a:t>1.2</a:t>
            </a:r>
            <a:r>
              <a:rPr lang="ja-JP" altLang="en-US" sz="1600" dirty="0">
                <a:latin typeface="+mn-ea"/>
              </a:rPr>
              <a:t>　</a:t>
            </a:r>
            <a:r>
              <a:rPr lang="ja-JP" altLang="en-US" sz="1600" dirty="0">
                <a:latin typeface="+mn-ea"/>
                <a:hlinkClick r:id="rId3" action="ppaction://hlinksldjump"/>
              </a:rPr>
              <a:t>本書のシナリオと作業範囲の位置づけ</a:t>
            </a:r>
            <a:endParaRPr lang="en-US" altLang="ja-JP" sz="1600" dirty="0">
              <a:latin typeface="+mn-ea"/>
            </a:endParaRPr>
          </a:p>
          <a:p>
            <a:pPr lvl="1"/>
            <a:r>
              <a:rPr lang="en-US" altLang="ja-JP" sz="1600" dirty="0">
                <a:latin typeface="+mn-ea"/>
              </a:rPr>
              <a:t>1.3   </a:t>
            </a:r>
            <a:r>
              <a:rPr lang="ja-JP" altLang="en-US" sz="1600" dirty="0">
                <a:latin typeface="+mn-ea"/>
                <a:hlinkClick r:id="rId4" action="ppaction://hlinksldjump"/>
              </a:rPr>
              <a:t>各種用語の説明</a:t>
            </a:r>
            <a:endParaRPr lang="en-US" altLang="ja-JP" sz="1600" dirty="0">
              <a:latin typeface="+mn-ea"/>
            </a:endParaRPr>
          </a:p>
          <a:p>
            <a:pPr lvl="1"/>
            <a:endParaRPr lang="en-US" altLang="ja-JP" sz="1600" dirty="0">
              <a:latin typeface="+mn-ea"/>
            </a:endParaRPr>
          </a:p>
          <a:p>
            <a:pPr marL="342900" indent="-342900">
              <a:buFont typeface="+mj-lt"/>
              <a:buAutoNum type="arabicPeriod"/>
            </a:pPr>
            <a:r>
              <a:rPr lang="ja-JP" altLang="en-US" sz="1600" dirty="0">
                <a:latin typeface="+mn-ea"/>
              </a:rPr>
              <a:t>画面説明</a:t>
            </a:r>
            <a:endParaRPr lang="en-US" altLang="ja-JP" sz="1600" dirty="0">
              <a:latin typeface="+mn-ea"/>
            </a:endParaRPr>
          </a:p>
          <a:p>
            <a:pPr lvl="1"/>
            <a:r>
              <a:rPr lang="en-US" altLang="ja-JP" sz="1600" dirty="0">
                <a:latin typeface="+mn-ea"/>
              </a:rPr>
              <a:t>2.1</a:t>
            </a:r>
            <a:r>
              <a:rPr lang="ja-JP" altLang="en-US" sz="1600" dirty="0">
                <a:latin typeface="+mn-ea"/>
              </a:rPr>
              <a:t>　</a:t>
            </a:r>
            <a:r>
              <a:rPr lang="en-US" altLang="ja-JP" sz="1600" dirty="0">
                <a:latin typeface="+mn-ea"/>
                <a:hlinkClick r:id="rId5" action="ppaction://hlinksldjump"/>
              </a:rPr>
              <a:t>Web</a:t>
            </a:r>
            <a:r>
              <a:rPr lang="ja-JP" altLang="en-US" sz="1600" dirty="0">
                <a:latin typeface="+mn-ea"/>
                <a:hlinkClick r:id="rId5" action="ppaction://hlinksldjump"/>
              </a:rPr>
              <a:t>コンソール画面</a:t>
            </a:r>
            <a:r>
              <a:rPr lang="en-US" altLang="ja-JP" sz="1600" dirty="0">
                <a:latin typeface="+mn-ea"/>
                <a:hlinkClick r:id="rId5" action="ppaction://hlinksldjump"/>
              </a:rPr>
              <a:t>(</a:t>
            </a:r>
            <a:r>
              <a:rPr lang="ja-JP" altLang="en-US" sz="1600" dirty="0">
                <a:latin typeface="+mn-ea"/>
                <a:hlinkClick r:id="rId5" action="ppaction://hlinksldjump"/>
              </a:rPr>
              <a:t>ログイン</a:t>
            </a:r>
            <a:r>
              <a:rPr lang="en-US" altLang="ja-JP" sz="1600" dirty="0">
                <a:latin typeface="+mn-ea"/>
                <a:hlinkClick r:id="rId5" action="ppaction://hlinksldjump"/>
              </a:rPr>
              <a:t>)</a:t>
            </a:r>
            <a:endParaRPr lang="en-US" altLang="ja-JP" sz="1600" dirty="0">
              <a:latin typeface="+mn-ea"/>
            </a:endParaRPr>
          </a:p>
          <a:p>
            <a:pPr lvl="1"/>
            <a:r>
              <a:rPr lang="en-US" altLang="ja-JP" sz="1600" dirty="0">
                <a:latin typeface="+mn-ea"/>
              </a:rPr>
              <a:t>2.2</a:t>
            </a:r>
            <a:r>
              <a:rPr lang="ja-JP" altLang="en-US" sz="1600" dirty="0">
                <a:latin typeface="+mn-ea"/>
              </a:rPr>
              <a:t>　</a:t>
            </a:r>
            <a:r>
              <a:rPr lang="ja-JP" altLang="en-US" sz="1600" dirty="0">
                <a:latin typeface="+mn-ea"/>
                <a:hlinkClick r:id="rId6" action="ppaction://hlinksldjump"/>
              </a:rPr>
              <a:t>画面説明</a:t>
            </a:r>
            <a:r>
              <a:rPr lang="en-US" altLang="ja-JP" sz="1600" dirty="0">
                <a:latin typeface="+mn-ea"/>
                <a:hlinkClick r:id="rId6" action="ppaction://hlinksldjump"/>
              </a:rPr>
              <a:t>(</a:t>
            </a:r>
            <a:r>
              <a:rPr lang="ja-JP" altLang="en-US" sz="1600" dirty="0">
                <a:latin typeface="+mn-ea"/>
                <a:hlinkClick r:id="rId6" action="ppaction://hlinksldjump"/>
              </a:rPr>
              <a:t>メインメニュー</a:t>
            </a:r>
            <a:r>
              <a:rPr lang="en-US" altLang="ja-JP" sz="1600" dirty="0">
                <a:latin typeface="+mn-ea"/>
                <a:hlinkClick r:id="rId6" action="ppaction://hlinksldjump"/>
              </a:rPr>
              <a:t>)</a:t>
            </a:r>
            <a:endParaRPr lang="en-US" altLang="ja-JP" sz="1600" dirty="0">
              <a:latin typeface="+mn-ea"/>
            </a:endParaRPr>
          </a:p>
          <a:p>
            <a:pPr lvl="1"/>
            <a:r>
              <a:rPr lang="en-US" altLang="ja-JP" sz="1600" dirty="0">
                <a:latin typeface="+mn-ea"/>
              </a:rPr>
              <a:t>2.3</a:t>
            </a:r>
            <a:r>
              <a:rPr lang="ja-JP" altLang="en-US" sz="1600" dirty="0">
                <a:latin typeface="+mn-ea"/>
              </a:rPr>
              <a:t>　</a:t>
            </a:r>
            <a:r>
              <a:rPr lang="ja-JP" altLang="en-US" sz="1600" dirty="0">
                <a:latin typeface="+mn-ea"/>
                <a:hlinkClick r:id="rId7" action="ppaction://hlinksldjump"/>
              </a:rPr>
              <a:t>画面説明</a:t>
            </a:r>
            <a:r>
              <a:rPr lang="en-US" altLang="ja-JP" sz="1600" dirty="0">
                <a:latin typeface="+mn-ea"/>
                <a:hlinkClick r:id="rId7" action="ppaction://hlinksldjump"/>
              </a:rPr>
              <a:t>(</a:t>
            </a:r>
            <a:r>
              <a:rPr lang="ja-JP" altLang="en-US" sz="1600" dirty="0">
                <a:latin typeface="+mn-ea"/>
                <a:hlinkClick r:id="rId7" action="ppaction://hlinksldjump"/>
              </a:rPr>
              <a:t>各メニュー</a:t>
            </a:r>
            <a:r>
              <a:rPr lang="en-US" altLang="ja-JP" sz="1600" dirty="0">
                <a:latin typeface="+mn-ea"/>
                <a:hlinkClick r:id="rId7" action="ppaction://hlinksldjump"/>
              </a:rPr>
              <a:t>)</a:t>
            </a:r>
            <a:endParaRPr lang="en-US" altLang="ja-JP" sz="1600" dirty="0">
              <a:latin typeface="+mn-ea"/>
            </a:endParaRPr>
          </a:p>
          <a:p>
            <a:pPr lvl="1"/>
            <a:endParaRPr lang="en-US" altLang="ja-JP" sz="1600" dirty="0">
              <a:latin typeface="+mn-ea"/>
            </a:endParaRPr>
          </a:p>
          <a:p>
            <a:pPr marL="342900" indent="-342900">
              <a:buFont typeface="+mj-lt"/>
              <a:buAutoNum type="arabicPeriod"/>
            </a:pPr>
            <a:r>
              <a:rPr lang="ja-JP" altLang="en-US" sz="1600" dirty="0">
                <a:latin typeface="+mn-ea"/>
              </a:rPr>
              <a:t>実行前準備</a:t>
            </a:r>
            <a:endParaRPr lang="en-US" altLang="ja-JP" sz="1600" dirty="0">
              <a:latin typeface="+mn-ea"/>
            </a:endParaRPr>
          </a:p>
          <a:p>
            <a:pPr lvl="1"/>
            <a:r>
              <a:rPr lang="en-US" altLang="ja-JP" sz="1600" dirty="0">
                <a:latin typeface="+mn-ea"/>
              </a:rPr>
              <a:t>3.1</a:t>
            </a:r>
            <a:r>
              <a:rPr lang="ja-JP" altLang="en-US" sz="1600" dirty="0">
                <a:latin typeface="+mn-ea"/>
              </a:rPr>
              <a:t>　</a:t>
            </a:r>
            <a:r>
              <a:rPr lang="en-US" altLang="ja-JP" sz="1600" dirty="0">
                <a:latin typeface="+mn-ea"/>
                <a:hlinkClick r:id="rId8" action="ppaction://hlinksldjump"/>
              </a:rPr>
              <a:t>Playbook</a:t>
            </a:r>
            <a:r>
              <a:rPr lang="ja-JP" altLang="en-US" sz="1600" dirty="0">
                <a:latin typeface="+mn-ea"/>
                <a:hlinkClick r:id="rId8" action="ppaction://hlinksldjump"/>
              </a:rPr>
              <a:t>をアップロードしてジョブ</a:t>
            </a:r>
            <a:r>
              <a:rPr lang="en-US" altLang="ja-JP" sz="1600" dirty="0">
                <a:latin typeface="+mn-ea"/>
                <a:hlinkClick r:id="rId8" action="ppaction://hlinksldjump"/>
              </a:rPr>
              <a:t>(Movement)</a:t>
            </a:r>
            <a:r>
              <a:rPr lang="ja-JP" altLang="en-US" sz="1600" dirty="0">
                <a:latin typeface="+mn-ea"/>
                <a:hlinkClick r:id="rId8" action="ppaction://hlinksldjump"/>
              </a:rPr>
              <a:t>に紐付け </a:t>
            </a:r>
            <a:endParaRPr lang="en-US" altLang="ja-JP" sz="1600" dirty="0">
              <a:latin typeface="+mn-ea"/>
            </a:endParaRPr>
          </a:p>
          <a:p>
            <a:pPr lvl="1"/>
            <a:r>
              <a:rPr lang="en-US" altLang="ja-JP" sz="1600" dirty="0">
                <a:latin typeface="+mn-ea"/>
              </a:rPr>
              <a:t>3.2</a:t>
            </a:r>
            <a:r>
              <a:rPr lang="ja-JP" altLang="en-US" sz="1600" dirty="0">
                <a:latin typeface="+mn-ea"/>
              </a:rPr>
              <a:t>　</a:t>
            </a:r>
            <a:r>
              <a:rPr lang="ja-JP" altLang="en-US" sz="1600" dirty="0">
                <a:latin typeface="+mn-ea"/>
                <a:hlinkClick r:id="rId9" action="ppaction://hlinksldjump"/>
              </a:rPr>
              <a:t>ジョブ</a:t>
            </a:r>
            <a:r>
              <a:rPr lang="en-US" altLang="ja-JP" sz="1600" dirty="0">
                <a:latin typeface="+mn-ea"/>
                <a:hlinkClick r:id="rId9" action="ppaction://hlinksldjump"/>
              </a:rPr>
              <a:t>(Movement)</a:t>
            </a:r>
            <a:r>
              <a:rPr lang="ja-JP" altLang="en-US" sz="1600" dirty="0">
                <a:latin typeface="+mn-ea"/>
                <a:hlinkClick r:id="rId9" action="ppaction://hlinksldjump"/>
              </a:rPr>
              <a:t>をジョブフロー</a:t>
            </a:r>
            <a:r>
              <a:rPr lang="en-US" altLang="ja-JP" sz="1600" dirty="0">
                <a:latin typeface="+mn-ea"/>
                <a:hlinkClick r:id="rId9" action="ppaction://hlinksldjump"/>
              </a:rPr>
              <a:t>(Conductor)</a:t>
            </a:r>
            <a:r>
              <a:rPr lang="ja-JP" altLang="en-US" sz="1600" dirty="0">
                <a:latin typeface="+mn-ea"/>
                <a:hlinkClick r:id="rId9" action="ppaction://hlinksldjump"/>
              </a:rPr>
              <a:t>に組込み</a:t>
            </a:r>
            <a:endParaRPr lang="en-US" altLang="ja-JP" sz="1600" dirty="0">
              <a:latin typeface="+mn-ea"/>
            </a:endParaRPr>
          </a:p>
          <a:p>
            <a:pPr lvl="1"/>
            <a:r>
              <a:rPr lang="en-US" altLang="ja-JP" sz="1600" dirty="0">
                <a:latin typeface="+mn-ea"/>
              </a:rPr>
              <a:t>3.3</a:t>
            </a:r>
            <a:r>
              <a:rPr lang="ja-JP" altLang="en-US" sz="1600" dirty="0">
                <a:latin typeface="+mn-ea"/>
              </a:rPr>
              <a:t>　</a:t>
            </a:r>
            <a:r>
              <a:rPr lang="en-US" altLang="ja-JP" sz="1600" dirty="0">
                <a:hlinkClick r:id="rId10" action="ppaction://hlinksldjump"/>
              </a:rPr>
              <a:t>CMDB</a:t>
            </a:r>
            <a:r>
              <a:rPr lang="ja-JP" altLang="en-US" sz="1600" dirty="0">
                <a:hlinkClick r:id="rId10" action="ppaction://hlinksldjump"/>
              </a:rPr>
              <a:t>にパラメータシートを設定</a:t>
            </a:r>
            <a:endParaRPr lang="en-US" altLang="ja-JP" sz="1600" dirty="0"/>
          </a:p>
          <a:p>
            <a:pPr lvl="1"/>
            <a:r>
              <a:rPr lang="en-US" altLang="ja-JP" sz="1600" dirty="0">
                <a:latin typeface="+mn-ea"/>
              </a:rPr>
              <a:t>3.4   </a:t>
            </a:r>
            <a:r>
              <a:rPr lang="ja-JP" altLang="en-US" sz="1600" dirty="0">
                <a:latin typeface="+mn-ea"/>
                <a:hlinkClick r:id="rId11" action="ppaction://hlinksldjump"/>
              </a:rPr>
              <a:t>パラメータシートの項目と</a:t>
            </a:r>
            <a:r>
              <a:rPr lang="en-US" altLang="ja-JP" sz="1600" dirty="0">
                <a:latin typeface="+mn-ea"/>
                <a:hlinkClick r:id="rId11" action="ppaction://hlinksldjump"/>
              </a:rPr>
              <a:t>Playbook</a:t>
            </a:r>
            <a:r>
              <a:rPr lang="ja-JP" altLang="en-US" sz="1600" dirty="0">
                <a:latin typeface="+mn-ea"/>
                <a:hlinkClick r:id="rId11" action="ppaction://hlinksldjump"/>
              </a:rPr>
              <a:t>の変数の紐付け</a:t>
            </a:r>
            <a:endParaRPr lang="en-US" altLang="ja-JP" sz="1600" dirty="0">
              <a:latin typeface="+mn-ea"/>
            </a:endParaRPr>
          </a:p>
          <a:p>
            <a:pPr lvl="1"/>
            <a:endParaRPr lang="en-US" altLang="ja-JP" sz="1600" dirty="0">
              <a:latin typeface="+mn-ea"/>
            </a:endParaRPr>
          </a:p>
          <a:p>
            <a:pPr marL="342900" indent="-342900">
              <a:buFont typeface="+mj-lt"/>
              <a:buAutoNum type="arabicPeriod"/>
            </a:pPr>
            <a:r>
              <a:rPr lang="ja-JP" altLang="en-US" sz="1600" dirty="0">
                <a:latin typeface="+mn-ea"/>
              </a:rPr>
              <a:t>実行操作</a:t>
            </a:r>
            <a:r>
              <a:rPr lang="en-US" altLang="ja-JP" sz="1600" dirty="0">
                <a:latin typeface="+mn-ea"/>
              </a:rPr>
              <a:t>(1</a:t>
            </a:r>
            <a:r>
              <a:rPr lang="ja-JP" altLang="en-US" sz="1600" dirty="0">
                <a:latin typeface="+mn-ea"/>
              </a:rPr>
              <a:t>回目</a:t>
            </a:r>
            <a:r>
              <a:rPr lang="en-US" altLang="ja-JP" sz="1600" dirty="0">
                <a:latin typeface="+mn-ea"/>
              </a:rPr>
              <a:t>)</a:t>
            </a:r>
          </a:p>
          <a:p>
            <a:pPr lvl="1"/>
            <a:r>
              <a:rPr lang="en-US" altLang="ja-JP" sz="1600" dirty="0">
                <a:latin typeface="+mn-ea"/>
              </a:rPr>
              <a:t>4.1</a:t>
            </a:r>
            <a:r>
              <a:rPr lang="ja-JP" altLang="en-US" sz="1600" dirty="0">
                <a:latin typeface="+mn-ea"/>
              </a:rPr>
              <a:t>　</a:t>
            </a:r>
            <a:r>
              <a:rPr lang="ja-JP" altLang="en-US" sz="1600" dirty="0">
                <a:latin typeface="+mn-ea"/>
                <a:hlinkClick r:id="rId12" action="ppaction://hlinksldjump"/>
              </a:rPr>
              <a:t>機器一覧にターゲットとなる</a:t>
            </a:r>
            <a:r>
              <a:rPr lang="en-US" altLang="ja-JP" sz="1600" dirty="0">
                <a:latin typeface="+mn-ea"/>
                <a:hlinkClick r:id="rId12" action="ppaction://hlinksldjump"/>
              </a:rPr>
              <a:t>Linux</a:t>
            </a:r>
            <a:r>
              <a:rPr lang="ja-JP" altLang="en-US" sz="1600" dirty="0">
                <a:latin typeface="+mn-ea"/>
                <a:hlinkClick r:id="rId12" action="ppaction://hlinksldjump"/>
              </a:rPr>
              <a:t>マシンを登録</a:t>
            </a:r>
            <a:endParaRPr lang="en-US" altLang="ja-JP" sz="1600" dirty="0">
              <a:latin typeface="+mn-ea"/>
            </a:endParaRPr>
          </a:p>
          <a:p>
            <a:pPr lvl="1"/>
            <a:r>
              <a:rPr lang="en-US" altLang="ja-JP" sz="1600" dirty="0">
                <a:latin typeface="+mn-ea"/>
              </a:rPr>
              <a:t>4.2   </a:t>
            </a:r>
            <a:r>
              <a:rPr lang="ja-JP" altLang="en-US" sz="1600" dirty="0">
                <a:latin typeface="+mn-ea"/>
                <a:hlinkClick r:id="rId13" action="ppaction://hlinksldjump"/>
              </a:rPr>
              <a:t>作業名</a:t>
            </a:r>
            <a:r>
              <a:rPr lang="en-US" altLang="ja-JP" sz="1600" dirty="0">
                <a:latin typeface="+mn-ea"/>
                <a:hlinkClick r:id="rId13" action="ppaction://hlinksldjump"/>
              </a:rPr>
              <a:t>(Operation)</a:t>
            </a:r>
            <a:r>
              <a:rPr lang="ja-JP" altLang="en-US" sz="1600" dirty="0">
                <a:latin typeface="+mn-ea"/>
                <a:hlinkClick r:id="rId13" action="ppaction://hlinksldjump"/>
              </a:rPr>
              <a:t>の登録</a:t>
            </a:r>
            <a:endParaRPr lang="en-US" altLang="ja-JP" sz="1600" dirty="0">
              <a:latin typeface="+mn-ea"/>
            </a:endParaRPr>
          </a:p>
          <a:p>
            <a:pPr lvl="1"/>
            <a:r>
              <a:rPr lang="en-US" altLang="ja-JP" sz="1600" dirty="0">
                <a:latin typeface="+mn-ea"/>
              </a:rPr>
              <a:t>4.3</a:t>
            </a:r>
            <a:r>
              <a:rPr lang="ja-JP" altLang="en-US" sz="1600" dirty="0">
                <a:latin typeface="+mn-ea"/>
              </a:rPr>
              <a:t>　</a:t>
            </a:r>
            <a:r>
              <a:rPr lang="ja-JP" altLang="en-US" sz="1600" dirty="0">
                <a:latin typeface="+mn-ea"/>
                <a:hlinkClick r:id="rId14" action="ppaction://hlinksldjump"/>
              </a:rPr>
              <a:t>パラメータシートにデータを登録</a:t>
            </a:r>
            <a:endParaRPr lang="en-US" altLang="ja-JP" sz="1600" dirty="0">
              <a:latin typeface="+mn-ea"/>
            </a:endParaRPr>
          </a:p>
          <a:p>
            <a:pPr lvl="1"/>
            <a:r>
              <a:rPr lang="en-US" altLang="ja-JP" sz="1600" dirty="0">
                <a:latin typeface="+mn-ea"/>
              </a:rPr>
              <a:t>4.4</a:t>
            </a:r>
            <a:r>
              <a:rPr lang="ja-JP" altLang="en-US" sz="1600" dirty="0">
                <a:latin typeface="+mn-ea"/>
              </a:rPr>
              <a:t>　</a:t>
            </a:r>
            <a:r>
              <a:rPr lang="ja-JP" altLang="en-US" sz="1600" dirty="0">
                <a:latin typeface="+mn-ea"/>
                <a:hlinkClick r:id="rId15" action="ppaction://hlinksldjump"/>
              </a:rPr>
              <a:t>ジョブフロー</a:t>
            </a:r>
            <a:r>
              <a:rPr lang="en-US" altLang="ja-JP" sz="1600" dirty="0">
                <a:latin typeface="+mn-ea"/>
                <a:hlinkClick r:id="rId15" action="ppaction://hlinksldjump"/>
              </a:rPr>
              <a:t>(Conductor)</a:t>
            </a:r>
            <a:r>
              <a:rPr lang="ja-JP" altLang="en-US" sz="1600" dirty="0">
                <a:latin typeface="+mn-ea"/>
                <a:hlinkClick r:id="rId15" action="ppaction://hlinksldjump"/>
              </a:rPr>
              <a:t>の実行</a:t>
            </a:r>
            <a:endParaRPr lang="ja-JP" altLang="en-US" sz="1600" dirty="0">
              <a:latin typeface="+mn-ea"/>
            </a:endParaRPr>
          </a:p>
          <a:p>
            <a:pPr lvl="1"/>
            <a:r>
              <a:rPr lang="en-US" altLang="ja-JP" sz="1600" dirty="0">
                <a:latin typeface="+mn-ea"/>
              </a:rPr>
              <a:t>4.5   </a:t>
            </a:r>
            <a:r>
              <a:rPr lang="ja-JP" altLang="en-US" sz="1600" dirty="0">
                <a:latin typeface="+mn-ea"/>
                <a:hlinkClick r:id="rId16" action="ppaction://hlinksldjump"/>
              </a:rPr>
              <a:t>実行結果の確認</a:t>
            </a:r>
            <a:endParaRPr lang="en-US" altLang="ja-JP" sz="1600" dirty="0">
              <a:latin typeface="+mn-ea"/>
            </a:endParaRPr>
          </a:p>
        </p:txBody>
      </p:sp>
    </p:spTree>
    <p:extLst>
      <p:ext uri="{BB962C8B-B14F-4D97-AF65-F5344CB8AC3E}">
        <p14:creationId xmlns:p14="http://schemas.microsoft.com/office/powerpoint/2010/main" val="2198988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475373" y="2375117"/>
            <a:ext cx="6164560" cy="4130097"/>
          </a:xfrm>
          <a:prstGeom prst="rect">
            <a:avLst/>
          </a:prstGeom>
        </p:spPr>
      </p:pic>
      <p:sp>
        <p:nvSpPr>
          <p:cNvPr id="19" name="コンテンツ プレースホルダー 2"/>
          <p:cNvSpPr>
            <a:spLocks noGrp="1"/>
          </p:cNvSpPr>
          <p:nvPr>
            <p:ph sz="quarter" idx="10"/>
          </p:nvPr>
        </p:nvSpPr>
        <p:spPr>
          <a:xfrm>
            <a:off x="179512" y="836712"/>
            <a:ext cx="8964487" cy="5616476"/>
          </a:xfrm>
        </p:spPr>
        <p:txBody>
          <a:bodyPr/>
          <a:lstStyle/>
          <a:p>
            <a:r>
              <a:rPr lang="ja-JP" altLang="en-US" dirty="0"/>
              <a:t>「</a:t>
            </a:r>
            <a:r>
              <a:rPr lang="en-US" altLang="ja-JP" dirty="0"/>
              <a:t>Playbook</a:t>
            </a:r>
            <a:r>
              <a:rPr lang="ja-JP" altLang="en-US" dirty="0"/>
              <a:t>素材集」へ新規</a:t>
            </a:r>
            <a:r>
              <a:rPr lang="en-US" altLang="ja-JP" dirty="0"/>
              <a:t>Playbook</a:t>
            </a:r>
            <a:r>
              <a:rPr lang="ja-JP" altLang="en-US" dirty="0"/>
              <a:t>を登録</a:t>
            </a:r>
            <a:endParaRPr lang="en-US" altLang="ja-JP" dirty="0"/>
          </a:p>
          <a:p>
            <a:pPr lvl="1"/>
            <a:r>
              <a:rPr lang="ja-JP" altLang="en-US" dirty="0"/>
              <a:t>次に作成した</a:t>
            </a:r>
            <a:r>
              <a:rPr lang="en-US" altLang="ja-JP" dirty="0"/>
              <a:t>Playbook</a:t>
            </a:r>
            <a:r>
              <a:rPr lang="ja-JP" altLang="en-US" dirty="0"/>
              <a:t>の登録を行います。</a:t>
            </a:r>
            <a:endParaRPr lang="en-US" altLang="ja-JP" dirty="0"/>
          </a:p>
          <a:p>
            <a:pPr marL="180000" lvl="1" indent="0">
              <a:buNone/>
            </a:pPr>
            <a:r>
              <a:rPr lang="en-US" altLang="ja-JP" dirty="0"/>
              <a:t> </a:t>
            </a:r>
            <a:r>
              <a:rPr lang="ja-JP" altLang="en-US" dirty="0"/>
              <a:t>「</a:t>
            </a:r>
            <a:r>
              <a:rPr lang="en-US" altLang="ja-JP" dirty="0"/>
              <a:t>Ansible-Legacy</a:t>
            </a:r>
            <a:r>
              <a:rPr lang="ja-JP" altLang="en-US" dirty="0"/>
              <a:t>」メニューグループ </a:t>
            </a:r>
            <a:r>
              <a:rPr lang="en-US" altLang="ja-JP" dirty="0"/>
              <a:t>&gt;&gt;</a:t>
            </a:r>
            <a:r>
              <a:rPr lang="ja-JP" altLang="en-US" dirty="0"/>
              <a:t>「</a:t>
            </a:r>
            <a:r>
              <a:rPr lang="en-US" altLang="ja-JP" dirty="0"/>
              <a:t>Playbook</a:t>
            </a:r>
            <a:r>
              <a:rPr lang="ja-JP" altLang="en-US" dirty="0"/>
              <a:t>素材集」メニューをクリック。</a:t>
            </a:r>
            <a:endParaRPr lang="en-US" altLang="ja-JP" dirty="0"/>
          </a:p>
          <a:p>
            <a:pPr marL="180000" lvl="1" indent="0">
              <a:buNone/>
            </a:pPr>
            <a:r>
              <a:rPr lang="en-US" altLang="ja-JP" dirty="0"/>
              <a:t>   </a:t>
            </a:r>
            <a:r>
              <a:rPr lang="ja-JP" altLang="en-US" dirty="0"/>
              <a:t>登録開始をクリックし、各項目へ下表のように入力し登録を</a:t>
            </a:r>
            <a:endParaRPr lang="en-US" altLang="ja-JP" dirty="0"/>
          </a:p>
          <a:p>
            <a:pPr marL="180000" lvl="1" indent="0">
              <a:buNone/>
            </a:pPr>
            <a:r>
              <a:rPr lang="en-US" altLang="ja-JP" dirty="0"/>
              <a:t>   </a:t>
            </a:r>
            <a:r>
              <a:rPr lang="ja-JP" altLang="en-US" dirty="0"/>
              <a:t>クリックしてください。</a:t>
            </a:r>
          </a:p>
        </p:txBody>
      </p:sp>
      <p:sp>
        <p:nvSpPr>
          <p:cNvPr id="23" name="角丸四角形 22"/>
          <p:cNvSpPr/>
          <p:nvPr/>
        </p:nvSpPr>
        <p:spPr bwMode="auto">
          <a:xfrm>
            <a:off x="1419844" y="4739029"/>
            <a:ext cx="2180456" cy="788330"/>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25" name="角丸四角形 24"/>
          <p:cNvSpPr/>
          <p:nvPr/>
        </p:nvSpPr>
        <p:spPr bwMode="auto">
          <a:xfrm>
            <a:off x="2385425" y="5667624"/>
            <a:ext cx="894170" cy="216000"/>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31" name="角丸四角形 30"/>
          <p:cNvSpPr/>
          <p:nvPr/>
        </p:nvSpPr>
        <p:spPr bwMode="auto">
          <a:xfrm>
            <a:off x="4128142" y="5133056"/>
            <a:ext cx="3805036" cy="792110"/>
          </a:xfrm>
          <a:prstGeom prst="roundRect">
            <a:avLst/>
          </a:prstGeom>
          <a:solidFill>
            <a:schemeClr val="bg2"/>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200" dirty="0">
                <a:solidFill>
                  <a:srgbClr val="FF0000"/>
                </a:solidFill>
                <a:latin typeface="+mn-ea"/>
              </a:rPr>
              <a:t>Playbook</a:t>
            </a:r>
            <a:r>
              <a:rPr lang="ja-JP" altLang="en-US" sz="1200" dirty="0">
                <a:solidFill>
                  <a:srgbClr val="FF0000"/>
                </a:solidFill>
                <a:latin typeface="+mn-ea"/>
              </a:rPr>
              <a:t>をアップロードする場合</a:t>
            </a:r>
            <a:endParaRPr lang="en-US" altLang="ja-JP" sz="1200" dirty="0">
              <a:solidFill>
                <a:srgbClr val="FF0000"/>
              </a:solidFill>
              <a:latin typeface="+mn-ea"/>
            </a:endParaRPr>
          </a:p>
          <a:p>
            <a:pPr algn="ctr"/>
            <a:r>
              <a:rPr lang="ja-JP" altLang="en-US" sz="1200" dirty="0">
                <a:solidFill>
                  <a:srgbClr val="FF0000"/>
                </a:solidFill>
                <a:latin typeface="+mn-ea"/>
              </a:rPr>
              <a:t>ファイル指定後は必ず</a:t>
            </a:r>
            <a:endParaRPr lang="en-US" altLang="ja-JP" sz="1200" dirty="0">
              <a:solidFill>
                <a:srgbClr val="FF0000"/>
              </a:solidFill>
              <a:latin typeface="+mn-ea"/>
            </a:endParaRPr>
          </a:p>
          <a:p>
            <a:pPr algn="ctr"/>
            <a:r>
              <a:rPr lang="ja-JP" altLang="en-US" sz="1200" dirty="0">
                <a:solidFill>
                  <a:srgbClr val="FF0000"/>
                </a:solidFill>
                <a:latin typeface="+mn-ea"/>
              </a:rPr>
              <a:t>「事前アップロード」ボタンをクリックしてください。</a:t>
            </a:r>
            <a:endParaRPr lang="en-US" altLang="ja-JP" sz="1200" dirty="0">
              <a:solidFill>
                <a:srgbClr val="FF0000"/>
              </a:solidFill>
              <a:latin typeface="+mn-ea"/>
            </a:endParaRPr>
          </a:p>
        </p:txBody>
      </p:sp>
      <p:sp>
        <p:nvSpPr>
          <p:cNvPr id="35" name="円形吹き出し 34"/>
          <p:cNvSpPr/>
          <p:nvPr/>
        </p:nvSpPr>
        <p:spPr bwMode="auto">
          <a:xfrm>
            <a:off x="3333056" y="5620745"/>
            <a:ext cx="301542" cy="312200"/>
          </a:xfrm>
          <a:prstGeom prst="wedgeEllipseCallout">
            <a:avLst>
              <a:gd name="adj1" fmla="val -99030"/>
              <a:gd name="adj2" fmla="val -1367"/>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a:latin typeface="+mn-ea"/>
            </a:endParaRPr>
          </a:p>
        </p:txBody>
      </p:sp>
      <p:sp>
        <p:nvSpPr>
          <p:cNvPr id="22" name="角丸四角形 21"/>
          <p:cNvSpPr/>
          <p:nvPr/>
        </p:nvSpPr>
        <p:spPr bwMode="auto">
          <a:xfrm>
            <a:off x="1990097" y="3892351"/>
            <a:ext cx="4606399" cy="753292"/>
          </a:xfrm>
          <a:prstGeom prst="roundRect">
            <a:avLst>
              <a:gd name="adj" fmla="val 7533"/>
            </a:avLst>
          </a:prstGeom>
          <a:solidFill>
            <a:schemeClr val="bg1"/>
          </a:solidFill>
          <a:ln w="28575">
            <a:solidFill>
              <a:srgbClr val="FF0000"/>
            </a:solid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endParaRPr kumimoji="1" lang="ja-JP" altLang="en-US" sz="1400" dirty="0">
              <a:latin typeface="+mn-ea"/>
            </a:endParaRPr>
          </a:p>
        </p:txBody>
      </p:sp>
      <p:sp>
        <p:nvSpPr>
          <p:cNvPr id="24" name="円形吹き出し 23"/>
          <p:cNvSpPr/>
          <p:nvPr/>
        </p:nvSpPr>
        <p:spPr bwMode="auto">
          <a:xfrm>
            <a:off x="1779159" y="3773809"/>
            <a:ext cx="301542" cy="312200"/>
          </a:xfrm>
          <a:prstGeom prst="wedgeEllipseCallout">
            <a:avLst>
              <a:gd name="adj1" fmla="val -46881"/>
              <a:gd name="adj2" fmla="val 320589"/>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a:latin typeface="+mn-ea"/>
              </a:rPr>
              <a:t>2</a:t>
            </a:r>
            <a:endParaRPr kumimoji="1" lang="ja-JP" altLang="en-US" sz="1400" b="1" dirty="0">
              <a:latin typeface="+mn-ea"/>
            </a:endParaRPr>
          </a:p>
        </p:txBody>
      </p:sp>
      <p:graphicFrame>
        <p:nvGraphicFramePr>
          <p:cNvPr id="26" name="表 25"/>
          <p:cNvGraphicFramePr>
            <a:graphicFrameLocks noGrp="1"/>
          </p:cNvGraphicFramePr>
          <p:nvPr>
            <p:extLst>
              <p:ext uri="{D42A27DB-BD31-4B8C-83A1-F6EECF244321}">
                <p14:modId xmlns:p14="http://schemas.microsoft.com/office/powerpoint/2010/main" val="2398725214"/>
              </p:ext>
            </p:extLst>
          </p:nvPr>
        </p:nvGraphicFramePr>
        <p:xfrm>
          <a:off x="2171305" y="4000175"/>
          <a:ext cx="4216904" cy="548640"/>
        </p:xfrm>
        <a:graphic>
          <a:graphicData uri="http://schemas.openxmlformats.org/drawingml/2006/table">
            <a:tbl>
              <a:tblPr firstRow="1" bandRow="1">
                <a:tableStyleId>{5C22544A-7EE6-4342-B048-85BDC9FD1C3A}</a:tableStyleId>
              </a:tblPr>
              <a:tblGrid>
                <a:gridCol w="2107165">
                  <a:extLst>
                    <a:ext uri="{9D8B030D-6E8A-4147-A177-3AD203B41FA5}">
                      <a16:colId xmlns:a16="http://schemas.microsoft.com/office/drawing/2014/main" val="2883640048"/>
                    </a:ext>
                  </a:extLst>
                </a:gridCol>
                <a:gridCol w="2109739">
                  <a:extLst>
                    <a:ext uri="{9D8B030D-6E8A-4147-A177-3AD203B41FA5}">
                      <a16:colId xmlns:a16="http://schemas.microsoft.com/office/drawing/2014/main" val="1123245703"/>
                    </a:ext>
                  </a:extLst>
                </a:gridCol>
              </a:tblGrid>
              <a:tr h="250027">
                <a:tc>
                  <a:txBody>
                    <a:bodyPr/>
                    <a:lstStyle/>
                    <a:p>
                      <a:pPr algn="ctr"/>
                      <a:r>
                        <a:rPr kumimoji="1" lang="en-US" altLang="ja-JP" sz="1200" dirty="0">
                          <a:solidFill>
                            <a:schemeClr val="bg1"/>
                          </a:solidFill>
                          <a:latin typeface="+mn-lt"/>
                        </a:rPr>
                        <a:t>Playbook</a:t>
                      </a:r>
                      <a:r>
                        <a:rPr kumimoji="1" lang="ja-JP" altLang="en-US" sz="1200" dirty="0">
                          <a:solidFill>
                            <a:schemeClr val="bg1"/>
                          </a:solidFill>
                          <a:latin typeface="+mn-lt"/>
                        </a:rPr>
                        <a:t>素材名</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a:solidFill>
                            <a:schemeClr val="bg1"/>
                          </a:solidFill>
                          <a:latin typeface="+mn-lt"/>
                        </a:rPr>
                        <a:t>Playbook</a:t>
                      </a:r>
                      <a:r>
                        <a:rPr kumimoji="1" lang="ja-JP" altLang="en-US" sz="1200" dirty="0">
                          <a:solidFill>
                            <a:schemeClr val="bg1"/>
                          </a:solidFill>
                          <a:latin typeface="+mn-lt"/>
                        </a:rPr>
                        <a:t>素材</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50027">
                <a:tc>
                  <a:txBody>
                    <a:bodyPr/>
                    <a:lstStyle/>
                    <a:p>
                      <a:pPr algn="ctr"/>
                      <a:r>
                        <a:rPr kumimoji="1" lang="en-US" altLang="ja-JP" sz="1200" b="0" dirty="0" err="1">
                          <a:solidFill>
                            <a:schemeClr val="tx1"/>
                          </a:solidFill>
                          <a:latin typeface="+mn-lt"/>
                        </a:rPr>
                        <a:t>yum_package_install</a:t>
                      </a:r>
                      <a:endParaRPr kumimoji="1" lang="en-US" altLang="ja-JP" sz="12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err="1">
                          <a:solidFill>
                            <a:schemeClr val="tx1"/>
                          </a:solidFill>
                          <a:latin typeface="+mn-lt"/>
                        </a:rPr>
                        <a:t>yum_package_install.yml</a:t>
                      </a:r>
                      <a:endParaRPr kumimoji="1" lang="en-US" altLang="ja-JP" sz="12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52" name="タイトル 1"/>
          <p:cNvSpPr>
            <a:spLocks noGrp="1"/>
          </p:cNvSpPr>
          <p:nvPr>
            <p:ph type="title"/>
          </p:nvPr>
        </p:nvSpPr>
        <p:spPr>
          <a:xfrm>
            <a:off x="107380" y="115200"/>
            <a:ext cx="9001250" cy="468000"/>
          </a:xfrm>
        </p:spPr>
        <p:txBody>
          <a:bodyPr>
            <a:normAutofit fontScale="90000"/>
          </a:bodyPr>
          <a:lstStyle/>
          <a:p>
            <a:r>
              <a:rPr lang="en-US" altLang="ja-JP" dirty="0"/>
              <a:t>3.1</a:t>
            </a:r>
            <a:r>
              <a:rPr lang="ja-JP" altLang="en-US" dirty="0"/>
              <a:t> </a:t>
            </a:r>
            <a:r>
              <a:rPr lang="en-US" altLang="ja-JP" dirty="0"/>
              <a:t>Playbook</a:t>
            </a:r>
            <a:r>
              <a:rPr lang="ja-JP" altLang="en-US" dirty="0"/>
              <a:t>をアップロードしてジョブ</a:t>
            </a:r>
            <a:r>
              <a:rPr lang="en-US" altLang="ja-JP" dirty="0"/>
              <a:t>(Movement)</a:t>
            </a:r>
            <a:r>
              <a:rPr lang="ja-JP" altLang="en-US" dirty="0"/>
              <a:t>に紐付け </a:t>
            </a:r>
            <a:r>
              <a:rPr lang="en-US" altLang="ja-JP" dirty="0"/>
              <a:t>(4/5)</a:t>
            </a:r>
            <a:endParaRPr lang="ja-JP" altLang="en-US" dirty="0"/>
          </a:p>
        </p:txBody>
      </p:sp>
      <p:sp>
        <p:nvSpPr>
          <p:cNvPr id="27" name="角丸四角形 26"/>
          <p:cNvSpPr/>
          <p:nvPr/>
        </p:nvSpPr>
        <p:spPr bwMode="auto">
          <a:xfrm>
            <a:off x="467430" y="3220392"/>
            <a:ext cx="797570" cy="202103"/>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28" name="円形吹き出し 27"/>
          <p:cNvSpPr/>
          <p:nvPr/>
        </p:nvSpPr>
        <p:spPr bwMode="auto">
          <a:xfrm>
            <a:off x="1573675" y="3200020"/>
            <a:ext cx="301542" cy="312200"/>
          </a:xfrm>
          <a:prstGeom prst="wedgeEllipseCallout">
            <a:avLst>
              <a:gd name="adj1" fmla="val -170705"/>
              <a:gd name="adj2" fmla="val -4029"/>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1</a:t>
            </a:r>
            <a:endParaRPr kumimoji="1" lang="ja-JP" altLang="en-US" sz="1400" b="1" dirty="0">
              <a:latin typeface="+mn-ea"/>
            </a:endParaRPr>
          </a:p>
        </p:txBody>
      </p:sp>
      <p:sp>
        <p:nvSpPr>
          <p:cNvPr id="30" name="円形吹き出し 29"/>
          <p:cNvSpPr/>
          <p:nvPr/>
        </p:nvSpPr>
        <p:spPr bwMode="auto">
          <a:xfrm>
            <a:off x="3923910" y="4919547"/>
            <a:ext cx="559890" cy="540000"/>
          </a:xfrm>
          <a:prstGeom prst="wedgeEllipseCallout">
            <a:avLst>
              <a:gd name="adj1" fmla="val -191436"/>
              <a:gd name="adj2" fmla="val 33742"/>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Point</a:t>
            </a:r>
            <a:endParaRPr kumimoji="1" lang="ja-JP" altLang="en-US" sz="1400" b="1" dirty="0">
              <a:latin typeface="+mn-ea"/>
            </a:endParaRPr>
          </a:p>
        </p:txBody>
      </p:sp>
      <p:grpSp>
        <p:nvGrpSpPr>
          <p:cNvPr id="39" name="グループ化 38"/>
          <p:cNvGrpSpPr/>
          <p:nvPr/>
        </p:nvGrpSpPr>
        <p:grpSpPr>
          <a:xfrm>
            <a:off x="6742049" y="1852201"/>
            <a:ext cx="2148045" cy="2368909"/>
            <a:chOff x="6742049" y="1852201"/>
            <a:chExt cx="2148045" cy="2368909"/>
          </a:xfrm>
        </p:grpSpPr>
        <p:sp>
          <p:nvSpPr>
            <p:cNvPr id="40" name="正方形/長方形 39"/>
            <p:cNvSpPr/>
            <p:nvPr/>
          </p:nvSpPr>
          <p:spPr bwMode="auto">
            <a:xfrm>
              <a:off x="6742049" y="1852201"/>
              <a:ext cx="2148045" cy="2368909"/>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41" name="角丸四角形 40"/>
            <p:cNvSpPr/>
            <p:nvPr/>
          </p:nvSpPr>
          <p:spPr bwMode="auto">
            <a:xfrm>
              <a:off x="6814060" y="1980000"/>
              <a:ext cx="2004289" cy="366867"/>
            </a:xfrm>
            <a:prstGeom prst="roundRect">
              <a:avLst/>
            </a:prstGeom>
            <a:solidFill>
              <a:schemeClr val="accent6">
                <a:lumMod val="10000"/>
                <a:lumOff val="90000"/>
              </a:schemeClr>
            </a:solid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solidFill>
                    <a:srgbClr val="FF0000"/>
                  </a:solidFill>
                  <a:latin typeface="+mn-ea"/>
                </a:rPr>
                <a:t>Playbook</a:t>
              </a:r>
              <a:r>
                <a:rPr lang="ja-JP" altLang="en-US" sz="900" b="1" dirty="0">
                  <a:solidFill>
                    <a:srgbClr val="FF0000"/>
                  </a:solidFill>
                  <a:latin typeface="+mn-ea"/>
                </a:rPr>
                <a:t>をアップロードして</a:t>
              </a:r>
            </a:p>
            <a:p>
              <a:pPr algn="ctr"/>
              <a:r>
                <a:rPr lang="ja-JP" altLang="en-US" sz="900" b="1" dirty="0">
                  <a:solidFill>
                    <a:srgbClr val="FF0000"/>
                  </a:solidFill>
                  <a:latin typeface="+mn-ea"/>
                </a:rPr>
                <a:t>ジョブ</a:t>
              </a:r>
              <a:r>
                <a:rPr lang="en-US" altLang="ja-JP" sz="900" b="1" dirty="0">
                  <a:solidFill>
                    <a:srgbClr val="FF0000"/>
                  </a:solidFill>
                  <a:latin typeface="+mn-ea"/>
                </a:rPr>
                <a:t>(Movement)</a:t>
              </a:r>
              <a:r>
                <a:rPr lang="ja-JP" altLang="en-US" sz="900" b="1" dirty="0">
                  <a:solidFill>
                    <a:srgbClr val="FF0000"/>
                  </a:solidFill>
                  <a:latin typeface="+mn-ea"/>
                </a:rPr>
                <a:t>に紐付け</a:t>
              </a:r>
            </a:p>
          </p:txBody>
        </p:sp>
        <p:sp>
          <p:nvSpPr>
            <p:cNvPr id="42" name="角丸四角形 41"/>
            <p:cNvSpPr/>
            <p:nvPr/>
          </p:nvSpPr>
          <p:spPr bwMode="auto">
            <a:xfrm>
              <a:off x="6814060" y="2412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a:t>
              </a:r>
              <a:r>
                <a:rPr lang="en-US" altLang="ja-JP" sz="900" b="1" dirty="0">
                  <a:latin typeface="+mn-ea"/>
                </a:rPr>
                <a:t>(Movement)</a:t>
              </a:r>
              <a:r>
                <a:rPr lang="ja-JP" altLang="en-US" sz="900" b="1" dirty="0">
                  <a:latin typeface="+mn-ea"/>
                </a:rPr>
                <a:t>を</a:t>
              </a:r>
              <a:endParaRPr lang="en-US" altLang="ja-JP" sz="900" b="1" dirty="0">
                <a:latin typeface="+mn-ea"/>
              </a:endParaRPr>
            </a:p>
            <a:p>
              <a:pPr algn="ctr"/>
              <a:r>
                <a:rPr lang="ja-JP" altLang="en-US" sz="900" b="1" dirty="0">
                  <a:latin typeface="+mn-ea"/>
                </a:rPr>
                <a:t>ジョブフロー</a:t>
              </a:r>
              <a:r>
                <a:rPr lang="en-US" altLang="ja-JP" sz="900" b="1" dirty="0">
                  <a:latin typeface="+mn-ea"/>
                </a:rPr>
                <a:t>(Conductor)</a:t>
              </a:r>
              <a:r>
                <a:rPr lang="ja-JP" altLang="en-US" sz="900" b="1" dirty="0">
                  <a:latin typeface="+mn-ea"/>
                </a:rPr>
                <a:t>に組込み</a:t>
              </a:r>
            </a:p>
          </p:txBody>
        </p:sp>
        <p:sp>
          <p:nvSpPr>
            <p:cNvPr id="43" name="角丸四角形 42"/>
            <p:cNvSpPr/>
            <p:nvPr/>
          </p:nvSpPr>
          <p:spPr bwMode="auto">
            <a:xfrm>
              <a:off x="6814060" y="2844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CMDB</a:t>
              </a:r>
              <a:r>
                <a:rPr lang="ja-JP" altLang="en-US" sz="900" b="1" dirty="0">
                  <a:latin typeface="+mn-ea"/>
                </a:rPr>
                <a:t>にパラメータシートを設定</a:t>
              </a:r>
            </a:p>
          </p:txBody>
        </p:sp>
        <p:sp>
          <p:nvSpPr>
            <p:cNvPr id="44" name="角丸四角形 43"/>
            <p:cNvSpPr/>
            <p:nvPr/>
          </p:nvSpPr>
          <p:spPr bwMode="auto">
            <a:xfrm>
              <a:off x="6814060" y="3312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パラメータシートの項目と</a:t>
              </a:r>
              <a:endParaRPr lang="en-US" altLang="ja-JP" sz="900" b="1" dirty="0">
                <a:latin typeface="+mn-ea"/>
              </a:endParaRPr>
            </a:p>
            <a:p>
              <a:pPr algn="ctr"/>
              <a:r>
                <a:rPr lang="en-US" altLang="ja-JP" sz="900" b="1" dirty="0">
                  <a:latin typeface="+mn-ea"/>
                </a:rPr>
                <a:t>Playbook</a:t>
              </a:r>
              <a:r>
                <a:rPr lang="ja-JP" altLang="en-US" sz="900" b="1" dirty="0">
                  <a:latin typeface="+mn-ea"/>
                </a:rPr>
                <a:t>の変数の紐付け</a:t>
              </a:r>
            </a:p>
          </p:txBody>
        </p:sp>
        <p:sp>
          <p:nvSpPr>
            <p:cNvPr id="45" name="角丸四角形 44"/>
            <p:cNvSpPr/>
            <p:nvPr/>
          </p:nvSpPr>
          <p:spPr bwMode="auto">
            <a:xfrm>
              <a:off x="6814060" y="3744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dirty="0">
                  <a:latin typeface="+mn-ea"/>
                </a:rPr>
                <a:t>機器一覧にターゲットとなる</a:t>
              </a:r>
              <a:endParaRPr lang="en-US" altLang="ja-JP" sz="800" b="1" dirty="0">
                <a:latin typeface="+mn-ea"/>
              </a:endParaRPr>
            </a:p>
            <a:p>
              <a:pPr algn="ctr"/>
              <a:r>
                <a:rPr lang="en-US" altLang="ja-JP" sz="800" b="1" dirty="0">
                  <a:latin typeface="+mn-ea"/>
                </a:rPr>
                <a:t>Linux</a:t>
              </a:r>
              <a:r>
                <a:rPr lang="ja-JP" altLang="en-US" sz="800" b="1" dirty="0">
                  <a:latin typeface="+mn-ea"/>
                </a:rPr>
                <a:t>マシンを登録</a:t>
              </a:r>
            </a:p>
          </p:txBody>
        </p:sp>
      </p:grpSp>
    </p:spTree>
    <p:extLst>
      <p:ext uri="{BB962C8B-B14F-4D97-AF65-F5344CB8AC3E}">
        <p14:creationId xmlns:p14="http://schemas.microsoft.com/office/powerpoint/2010/main" val="14849073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562380" y="2444468"/>
            <a:ext cx="5984197" cy="4073237"/>
          </a:xfrm>
          <a:prstGeom prst="rect">
            <a:avLst/>
          </a:prstGeom>
        </p:spPr>
      </p:pic>
      <p:sp>
        <p:nvSpPr>
          <p:cNvPr id="19" name="コンテンツ プレースホルダー 2"/>
          <p:cNvSpPr>
            <a:spLocks noGrp="1"/>
          </p:cNvSpPr>
          <p:nvPr>
            <p:ph sz="quarter" idx="10"/>
          </p:nvPr>
        </p:nvSpPr>
        <p:spPr>
          <a:xfrm>
            <a:off x="179512" y="836712"/>
            <a:ext cx="8964487" cy="5616476"/>
          </a:xfrm>
        </p:spPr>
        <p:txBody>
          <a:bodyPr/>
          <a:lstStyle/>
          <a:p>
            <a:r>
              <a:rPr lang="ja-JP" altLang="en-US" dirty="0"/>
              <a:t>「</a:t>
            </a:r>
            <a:r>
              <a:rPr lang="en-US" altLang="ja-JP" dirty="0"/>
              <a:t>Movement-Playbook</a:t>
            </a:r>
            <a:r>
              <a:rPr lang="ja-JP" altLang="en-US" dirty="0"/>
              <a:t>紐付」への登録</a:t>
            </a:r>
            <a:endParaRPr lang="en-US" altLang="ja-JP" dirty="0"/>
          </a:p>
          <a:p>
            <a:pPr lvl="1"/>
            <a:r>
              <a:rPr lang="ja-JP" altLang="en-US" dirty="0"/>
              <a:t>次に登録した</a:t>
            </a:r>
            <a:r>
              <a:rPr lang="en-US" altLang="ja-JP" dirty="0"/>
              <a:t>Playbook</a:t>
            </a:r>
            <a:r>
              <a:rPr lang="ja-JP" altLang="en-US" dirty="0"/>
              <a:t>を</a:t>
            </a:r>
            <a:r>
              <a:rPr lang="en-US" altLang="ja-JP" dirty="0"/>
              <a:t>Movement</a:t>
            </a:r>
            <a:r>
              <a:rPr lang="ja-JP" altLang="en-US" dirty="0"/>
              <a:t>に紐付けます。</a:t>
            </a:r>
            <a:endParaRPr lang="en-US" altLang="ja-JP" dirty="0"/>
          </a:p>
          <a:p>
            <a:pPr marL="180000" lvl="1" indent="0">
              <a:buNone/>
            </a:pPr>
            <a:r>
              <a:rPr lang="en-US" altLang="ja-JP" dirty="0"/>
              <a:t> </a:t>
            </a:r>
            <a:r>
              <a:rPr lang="ja-JP" altLang="en-US" dirty="0"/>
              <a:t>「</a:t>
            </a:r>
            <a:r>
              <a:rPr lang="en-US" altLang="ja-JP" dirty="0"/>
              <a:t>Ansible-Legacy</a:t>
            </a:r>
            <a:r>
              <a:rPr lang="ja-JP" altLang="en-US" dirty="0"/>
              <a:t>」メニューグループ </a:t>
            </a:r>
            <a:r>
              <a:rPr lang="en-US" altLang="ja-JP" dirty="0"/>
              <a:t>&gt;&gt;</a:t>
            </a:r>
            <a:r>
              <a:rPr lang="ja-JP" altLang="en-US" dirty="0"/>
              <a:t>「</a:t>
            </a:r>
            <a:r>
              <a:rPr lang="en-US" altLang="ja-JP" dirty="0"/>
              <a:t>Movement-Playbook</a:t>
            </a:r>
            <a:r>
              <a:rPr lang="ja-JP" altLang="en-US" dirty="0"/>
              <a:t>紐付」メニューをクリッ</a:t>
            </a:r>
            <a:endParaRPr lang="en-US" altLang="ja-JP" dirty="0"/>
          </a:p>
          <a:p>
            <a:pPr marL="180000" lvl="1" indent="0">
              <a:buNone/>
            </a:pPr>
            <a:r>
              <a:rPr lang="en-US" altLang="ja-JP" dirty="0"/>
              <a:t>   </a:t>
            </a:r>
            <a:r>
              <a:rPr lang="ja-JP" altLang="en-US" dirty="0"/>
              <a:t>ク。各項目へ下表のように入力、選択し登録をクリックして</a:t>
            </a:r>
            <a:endParaRPr lang="en-US" altLang="ja-JP" dirty="0"/>
          </a:p>
          <a:p>
            <a:pPr marL="180000" lvl="1" indent="0">
              <a:buNone/>
            </a:pPr>
            <a:r>
              <a:rPr lang="ja-JP" altLang="en-US" dirty="0"/>
              <a:t>　ください。</a:t>
            </a:r>
          </a:p>
        </p:txBody>
      </p:sp>
      <p:sp>
        <p:nvSpPr>
          <p:cNvPr id="22" name="角丸四角形 21"/>
          <p:cNvSpPr/>
          <p:nvPr/>
        </p:nvSpPr>
        <p:spPr bwMode="auto">
          <a:xfrm>
            <a:off x="1457714" y="4858818"/>
            <a:ext cx="3187391" cy="565987"/>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24" name="角丸四角形 23"/>
          <p:cNvSpPr/>
          <p:nvPr/>
        </p:nvSpPr>
        <p:spPr bwMode="auto">
          <a:xfrm>
            <a:off x="2351603" y="5676477"/>
            <a:ext cx="882513" cy="197325"/>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30" name="角丸四角形 29"/>
          <p:cNvSpPr/>
          <p:nvPr/>
        </p:nvSpPr>
        <p:spPr bwMode="auto">
          <a:xfrm>
            <a:off x="5641594" y="5424805"/>
            <a:ext cx="3312461" cy="779245"/>
          </a:xfrm>
          <a:prstGeom prst="roundRect">
            <a:avLst/>
          </a:prstGeom>
          <a:solidFill>
            <a:schemeClr val="bg2"/>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200" dirty="0">
                <a:solidFill>
                  <a:srgbClr val="FF0000"/>
                </a:solidFill>
                <a:latin typeface="+mn-ea"/>
              </a:rPr>
              <a:t>Movement</a:t>
            </a:r>
            <a:r>
              <a:rPr lang="ja-JP" altLang="en-US" sz="1200" dirty="0">
                <a:solidFill>
                  <a:srgbClr val="FF0000"/>
                </a:solidFill>
                <a:latin typeface="+mn-ea"/>
              </a:rPr>
              <a:t>１つに対し複数の</a:t>
            </a:r>
            <a:r>
              <a:rPr lang="en-US" altLang="ja-JP" sz="1200" dirty="0">
                <a:solidFill>
                  <a:srgbClr val="FF0000"/>
                </a:solidFill>
                <a:latin typeface="+mn-ea"/>
              </a:rPr>
              <a:t>Playbook</a:t>
            </a:r>
            <a:r>
              <a:rPr lang="ja-JP" altLang="en-US" sz="1200" dirty="0">
                <a:solidFill>
                  <a:srgbClr val="FF0000"/>
                </a:solidFill>
                <a:latin typeface="+mn-ea"/>
              </a:rPr>
              <a:t>を</a:t>
            </a:r>
            <a:endParaRPr lang="en-US" altLang="ja-JP" sz="1200" dirty="0">
              <a:solidFill>
                <a:srgbClr val="FF0000"/>
              </a:solidFill>
              <a:latin typeface="+mn-ea"/>
            </a:endParaRPr>
          </a:p>
          <a:p>
            <a:pPr algn="ctr"/>
            <a:r>
              <a:rPr lang="ja-JP" altLang="en-US" sz="1200" dirty="0">
                <a:solidFill>
                  <a:srgbClr val="FF0000"/>
                </a:solidFill>
                <a:latin typeface="+mn-ea"/>
              </a:rPr>
              <a:t>登録する場合、インクルード順序を指定</a:t>
            </a:r>
            <a:endParaRPr lang="en-US" altLang="ja-JP" sz="1200" dirty="0">
              <a:solidFill>
                <a:srgbClr val="FF0000"/>
              </a:solidFill>
              <a:latin typeface="+mn-ea"/>
            </a:endParaRPr>
          </a:p>
          <a:p>
            <a:pPr algn="ctr"/>
            <a:r>
              <a:rPr lang="ja-JP" altLang="en-US" sz="1200" dirty="0">
                <a:solidFill>
                  <a:srgbClr val="FF0000"/>
                </a:solidFill>
                <a:latin typeface="+mn-ea"/>
              </a:rPr>
              <a:t>１：１の場合は</a:t>
            </a:r>
            <a:r>
              <a:rPr lang="en-US" altLang="ja-JP" sz="1200" dirty="0">
                <a:solidFill>
                  <a:srgbClr val="FF0000"/>
                </a:solidFill>
                <a:latin typeface="+mn-ea"/>
              </a:rPr>
              <a:t>1</a:t>
            </a:r>
            <a:r>
              <a:rPr lang="ja-JP" altLang="en-US" sz="1200" dirty="0">
                <a:solidFill>
                  <a:srgbClr val="FF0000"/>
                </a:solidFill>
                <a:latin typeface="+mn-ea"/>
              </a:rPr>
              <a:t>を入力してください。</a:t>
            </a:r>
            <a:endParaRPr lang="en-US" altLang="ja-JP" sz="1200" dirty="0">
              <a:solidFill>
                <a:srgbClr val="FF0000"/>
              </a:solidFill>
              <a:latin typeface="+mn-ea"/>
            </a:endParaRPr>
          </a:p>
        </p:txBody>
      </p:sp>
      <p:sp>
        <p:nvSpPr>
          <p:cNvPr id="36" name="円形吹き出し 35"/>
          <p:cNvSpPr/>
          <p:nvPr/>
        </p:nvSpPr>
        <p:spPr bwMode="auto">
          <a:xfrm>
            <a:off x="3265806" y="5612049"/>
            <a:ext cx="301542" cy="312200"/>
          </a:xfrm>
          <a:prstGeom prst="wedgeEllipseCallout">
            <a:avLst>
              <a:gd name="adj1" fmla="val -99030"/>
              <a:gd name="adj2" fmla="val -1367"/>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a:latin typeface="+mn-ea"/>
              </a:rPr>
              <a:t>3</a:t>
            </a:r>
            <a:endParaRPr kumimoji="1" lang="ja-JP" altLang="en-US" sz="1400" b="1" dirty="0">
              <a:latin typeface="+mn-ea"/>
            </a:endParaRPr>
          </a:p>
        </p:txBody>
      </p:sp>
      <p:sp>
        <p:nvSpPr>
          <p:cNvPr id="23" name="角丸四角形 22"/>
          <p:cNvSpPr/>
          <p:nvPr/>
        </p:nvSpPr>
        <p:spPr bwMode="auto">
          <a:xfrm>
            <a:off x="218189" y="3800851"/>
            <a:ext cx="6490792" cy="749557"/>
          </a:xfrm>
          <a:prstGeom prst="roundRect">
            <a:avLst>
              <a:gd name="adj" fmla="val 7533"/>
            </a:avLst>
          </a:prstGeom>
          <a:solidFill>
            <a:schemeClr val="bg1"/>
          </a:solidFill>
          <a:ln w="28575">
            <a:solidFill>
              <a:srgbClr val="FF0000"/>
            </a:solid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endParaRPr kumimoji="1" lang="ja-JP" altLang="en-US" sz="1400" dirty="0">
              <a:latin typeface="+mn-ea"/>
            </a:endParaRPr>
          </a:p>
        </p:txBody>
      </p:sp>
      <p:graphicFrame>
        <p:nvGraphicFramePr>
          <p:cNvPr id="25" name="表 24"/>
          <p:cNvGraphicFramePr>
            <a:graphicFrameLocks noGrp="1"/>
          </p:cNvGraphicFramePr>
          <p:nvPr>
            <p:extLst>
              <p:ext uri="{D42A27DB-BD31-4B8C-83A1-F6EECF244321}">
                <p14:modId xmlns:p14="http://schemas.microsoft.com/office/powerpoint/2010/main" val="153083761"/>
              </p:ext>
            </p:extLst>
          </p:nvPr>
        </p:nvGraphicFramePr>
        <p:xfrm>
          <a:off x="288485" y="3886953"/>
          <a:ext cx="6344592" cy="548640"/>
        </p:xfrm>
        <a:graphic>
          <a:graphicData uri="http://schemas.openxmlformats.org/drawingml/2006/table">
            <a:tbl>
              <a:tblPr firstRow="1" bandRow="1">
                <a:tableStyleId>{5C22544A-7EE6-4342-B048-85BDC9FD1C3A}</a:tableStyleId>
              </a:tblPr>
              <a:tblGrid>
                <a:gridCol w="2013946">
                  <a:extLst>
                    <a:ext uri="{9D8B030D-6E8A-4147-A177-3AD203B41FA5}">
                      <a16:colId xmlns:a16="http://schemas.microsoft.com/office/drawing/2014/main" val="2883640048"/>
                    </a:ext>
                  </a:extLst>
                </a:gridCol>
                <a:gridCol w="2800446">
                  <a:extLst>
                    <a:ext uri="{9D8B030D-6E8A-4147-A177-3AD203B41FA5}">
                      <a16:colId xmlns:a16="http://schemas.microsoft.com/office/drawing/2014/main" val="1123245703"/>
                    </a:ext>
                  </a:extLst>
                </a:gridCol>
                <a:gridCol w="1530200">
                  <a:extLst>
                    <a:ext uri="{9D8B030D-6E8A-4147-A177-3AD203B41FA5}">
                      <a16:colId xmlns:a16="http://schemas.microsoft.com/office/drawing/2014/main" val="3126968580"/>
                    </a:ext>
                  </a:extLst>
                </a:gridCol>
              </a:tblGrid>
              <a:tr h="250027">
                <a:tc>
                  <a:txBody>
                    <a:bodyPr/>
                    <a:lstStyle/>
                    <a:p>
                      <a:pPr algn="ctr"/>
                      <a:r>
                        <a:rPr kumimoji="1" lang="en-US" altLang="ja-JP" sz="1200" dirty="0">
                          <a:solidFill>
                            <a:schemeClr val="bg1"/>
                          </a:solidFill>
                          <a:latin typeface="+mn-lt"/>
                        </a:rPr>
                        <a:t>Movement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a:solidFill>
                            <a:schemeClr val="bg1"/>
                          </a:solidFill>
                          <a:latin typeface="+mn-lt"/>
                        </a:rPr>
                        <a:t>Playbook</a:t>
                      </a:r>
                      <a:r>
                        <a:rPr kumimoji="1" lang="ja-JP" altLang="en-US" sz="1200" dirty="0">
                          <a:solidFill>
                            <a:schemeClr val="bg1"/>
                          </a:solidFill>
                          <a:latin typeface="+mn-lt"/>
                        </a:rPr>
                        <a:t>素材</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a:solidFill>
                            <a:schemeClr val="bg1"/>
                          </a:solidFill>
                          <a:latin typeface="+mn-lt"/>
                        </a:rPr>
                        <a:t>インクルード順序</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50027">
                <a:tc>
                  <a:txBody>
                    <a:bodyPr/>
                    <a:lstStyle/>
                    <a:p>
                      <a:pPr algn="ctr"/>
                      <a:r>
                        <a:rPr kumimoji="1" lang="ja-JP" altLang="en-US" sz="1200" b="0" dirty="0">
                          <a:solidFill>
                            <a:schemeClr val="tx1"/>
                          </a:solidFill>
                          <a:latin typeface="+mn-lt"/>
                        </a:rPr>
                        <a:t>パッケージインストール</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err="1">
                          <a:solidFill>
                            <a:schemeClr val="tx1"/>
                          </a:solidFill>
                          <a:latin typeface="+mn-lt"/>
                        </a:rPr>
                        <a:t>yum_package_install</a:t>
                      </a:r>
                      <a:endParaRPr kumimoji="1" lang="en-US" altLang="ja-JP" sz="12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mn-lt"/>
                        </a:rPr>
                        <a:t>1</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31" name="円形吹き出し 30"/>
          <p:cNvSpPr/>
          <p:nvPr/>
        </p:nvSpPr>
        <p:spPr bwMode="auto">
          <a:xfrm>
            <a:off x="91184" y="4348517"/>
            <a:ext cx="301542" cy="312200"/>
          </a:xfrm>
          <a:prstGeom prst="wedgeEllipseCallout">
            <a:avLst>
              <a:gd name="adj1" fmla="val 482133"/>
              <a:gd name="adj2" fmla="val 117120"/>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2</a:t>
            </a:r>
            <a:endParaRPr kumimoji="1" lang="ja-JP" altLang="en-US" sz="1400" b="1" dirty="0">
              <a:latin typeface="+mn-ea"/>
            </a:endParaRPr>
          </a:p>
        </p:txBody>
      </p:sp>
      <p:sp>
        <p:nvSpPr>
          <p:cNvPr id="46" name="タイトル 1"/>
          <p:cNvSpPr>
            <a:spLocks noGrp="1"/>
          </p:cNvSpPr>
          <p:nvPr>
            <p:ph type="title"/>
          </p:nvPr>
        </p:nvSpPr>
        <p:spPr>
          <a:xfrm>
            <a:off x="107380" y="115200"/>
            <a:ext cx="9001250" cy="468000"/>
          </a:xfrm>
        </p:spPr>
        <p:txBody>
          <a:bodyPr>
            <a:normAutofit fontScale="90000"/>
          </a:bodyPr>
          <a:lstStyle/>
          <a:p>
            <a:r>
              <a:rPr lang="en-US" altLang="ja-JP" dirty="0"/>
              <a:t>3.1</a:t>
            </a:r>
            <a:r>
              <a:rPr lang="ja-JP" altLang="en-US" dirty="0"/>
              <a:t> </a:t>
            </a:r>
            <a:r>
              <a:rPr lang="en-US" altLang="ja-JP" dirty="0"/>
              <a:t>Playbook</a:t>
            </a:r>
            <a:r>
              <a:rPr lang="ja-JP" altLang="en-US" dirty="0"/>
              <a:t>をアップロードしてジョブ</a:t>
            </a:r>
            <a:r>
              <a:rPr lang="en-US" altLang="ja-JP" dirty="0"/>
              <a:t>(Movement)</a:t>
            </a:r>
            <a:r>
              <a:rPr lang="ja-JP" altLang="en-US" dirty="0"/>
              <a:t>に紐付け </a:t>
            </a:r>
            <a:r>
              <a:rPr lang="en-US" altLang="ja-JP" dirty="0"/>
              <a:t>(5/5)</a:t>
            </a:r>
            <a:endParaRPr lang="ja-JP" altLang="en-US" dirty="0"/>
          </a:p>
        </p:txBody>
      </p:sp>
      <p:sp>
        <p:nvSpPr>
          <p:cNvPr id="26" name="角丸四角形 25"/>
          <p:cNvSpPr/>
          <p:nvPr/>
        </p:nvSpPr>
        <p:spPr bwMode="auto">
          <a:xfrm>
            <a:off x="562380" y="3492441"/>
            <a:ext cx="848479" cy="193595"/>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27" name="円形吹き出し 26"/>
          <p:cNvSpPr/>
          <p:nvPr/>
        </p:nvSpPr>
        <p:spPr bwMode="auto">
          <a:xfrm>
            <a:off x="1643505" y="3395800"/>
            <a:ext cx="301542" cy="312200"/>
          </a:xfrm>
          <a:prstGeom prst="wedgeEllipseCallout">
            <a:avLst>
              <a:gd name="adj1" fmla="val -143137"/>
              <a:gd name="adj2" fmla="val 1296"/>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1</a:t>
            </a:r>
            <a:endParaRPr kumimoji="1" lang="ja-JP" altLang="en-US" sz="1400" b="1" dirty="0">
              <a:latin typeface="+mn-ea"/>
            </a:endParaRPr>
          </a:p>
        </p:txBody>
      </p:sp>
      <p:sp>
        <p:nvSpPr>
          <p:cNvPr id="29" name="円形吹き出し 28"/>
          <p:cNvSpPr/>
          <p:nvPr/>
        </p:nvSpPr>
        <p:spPr bwMode="auto">
          <a:xfrm>
            <a:off x="5315896" y="5059385"/>
            <a:ext cx="559890" cy="540000"/>
          </a:xfrm>
          <a:prstGeom prst="wedgeEllipseCallout">
            <a:avLst>
              <a:gd name="adj1" fmla="val -47172"/>
              <a:gd name="adj2" fmla="val -125"/>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Point</a:t>
            </a:r>
            <a:endParaRPr kumimoji="1" lang="ja-JP" altLang="en-US" sz="1400" b="1" dirty="0">
              <a:latin typeface="+mn-ea"/>
            </a:endParaRPr>
          </a:p>
        </p:txBody>
      </p:sp>
      <p:grpSp>
        <p:nvGrpSpPr>
          <p:cNvPr id="32" name="グループ化 31"/>
          <p:cNvGrpSpPr/>
          <p:nvPr/>
        </p:nvGrpSpPr>
        <p:grpSpPr>
          <a:xfrm>
            <a:off x="6742049" y="1852201"/>
            <a:ext cx="2148045" cy="2368909"/>
            <a:chOff x="6742049" y="1852201"/>
            <a:chExt cx="2148045" cy="2368909"/>
          </a:xfrm>
        </p:grpSpPr>
        <p:sp>
          <p:nvSpPr>
            <p:cNvPr id="33" name="正方形/長方形 32"/>
            <p:cNvSpPr/>
            <p:nvPr/>
          </p:nvSpPr>
          <p:spPr bwMode="auto">
            <a:xfrm>
              <a:off x="6742049" y="1852201"/>
              <a:ext cx="2148045" cy="2368909"/>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34" name="角丸四角形 33"/>
            <p:cNvSpPr/>
            <p:nvPr/>
          </p:nvSpPr>
          <p:spPr bwMode="auto">
            <a:xfrm>
              <a:off x="6814060" y="1980000"/>
              <a:ext cx="2004289" cy="366867"/>
            </a:xfrm>
            <a:prstGeom prst="roundRect">
              <a:avLst/>
            </a:prstGeom>
            <a:solidFill>
              <a:schemeClr val="accent6">
                <a:lumMod val="10000"/>
                <a:lumOff val="90000"/>
              </a:schemeClr>
            </a:solid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solidFill>
                    <a:srgbClr val="FF0000"/>
                  </a:solidFill>
                  <a:latin typeface="+mn-ea"/>
                </a:rPr>
                <a:t>Playbook</a:t>
              </a:r>
              <a:r>
                <a:rPr lang="ja-JP" altLang="en-US" sz="900" b="1" dirty="0">
                  <a:solidFill>
                    <a:srgbClr val="FF0000"/>
                  </a:solidFill>
                  <a:latin typeface="+mn-ea"/>
                </a:rPr>
                <a:t>をアップロードして</a:t>
              </a:r>
            </a:p>
            <a:p>
              <a:pPr algn="ctr"/>
              <a:r>
                <a:rPr lang="ja-JP" altLang="en-US" sz="900" b="1" dirty="0">
                  <a:solidFill>
                    <a:srgbClr val="FF0000"/>
                  </a:solidFill>
                  <a:latin typeface="+mn-ea"/>
                </a:rPr>
                <a:t>ジョブ</a:t>
              </a:r>
              <a:r>
                <a:rPr lang="en-US" altLang="ja-JP" sz="900" b="1" dirty="0">
                  <a:solidFill>
                    <a:srgbClr val="FF0000"/>
                  </a:solidFill>
                  <a:latin typeface="+mn-ea"/>
                </a:rPr>
                <a:t>(Movement)</a:t>
              </a:r>
              <a:r>
                <a:rPr lang="ja-JP" altLang="en-US" sz="900" b="1" dirty="0">
                  <a:solidFill>
                    <a:srgbClr val="FF0000"/>
                  </a:solidFill>
                  <a:latin typeface="+mn-ea"/>
                </a:rPr>
                <a:t>に紐付け</a:t>
              </a:r>
            </a:p>
          </p:txBody>
        </p:sp>
        <p:sp>
          <p:nvSpPr>
            <p:cNvPr id="35" name="角丸四角形 34"/>
            <p:cNvSpPr/>
            <p:nvPr/>
          </p:nvSpPr>
          <p:spPr bwMode="auto">
            <a:xfrm>
              <a:off x="6814060" y="2412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a:t>
              </a:r>
              <a:r>
                <a:rPr lang="en-US" altLang="ja-JP" sz="900" b="1" dirty="0">
                  <a:latin typeface="+mn-ea"/>
                </a:rPr>
                <a:t>(Movement)</a:t>
              </a:r>
              <a:r>
                <a:rPr lang="ja-JP" altLang="en-US" sz="900" b="1" dirty="0">
                  <a:latin typeface="+mn-ea"/>
                </a:rPr>
                <a:t>を</a:t>
              </a:r>
              <a:endParaRPr lang="en-US" altLang="ja-JP" sz="900" b="1" dirty="0">
                <a:latin typeface="+mn-ea"/>
              </a:endParaRPr>
            </a:p>
            <a:p>
              <a:pPr algn="ctr"/>
              <a:r>
                <a:rPr lang="ja-JP" altLang="en-US" sz="900" b="1" dirty="0">
                  <a:latin typeface="+mn-ea"/>
                </a:rPr>
                <a:t>ジョブフロー</a:t>
              </a:r>
              <a:r>
                <a:rPr lang="en-US" altLang="ja-JP" sz="900" b="1" dirty="0">
                  <a:latin typeface="+mn-ea"/>
                </a:rPr>
                <a:t>(Conductor)</a:t>
              </a:r>
              <a:r>
                <a:rPr lang="ja-JP" altLang="en-US" sz="900" b="1" dirty="0">
                  <a:latin typeface="+mn-ea"/>
                </a:rPr>
                <a:t>に組込み</a:t>
              </a:r>
            </a:p>
          </p:txBody>
        </p:sp>
        <p:sp>
          <p:nvSpPr>
            <p:cNvPr id="37" name="角丸四角形 36"/>
            <p:cNvSpPr/>
            <p:nvPr/>
          </p:nvSpPr>
          <p:spPr bwMode="auto">
            <a:xfrm>
              <a:off x="6814060" y="2844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CMDB</a:t>
              </a:r>
              <a:r>
                <a:rPr lang="ja-JP" altLang="en-US" sz="900" b="1" dirty="0">
                  <a:latin typeface="+mn-ea"/>
                </a:rPr>
                <a:t>にパラメータシートを設定</a:t>
              </a:r>
            </a:p>
          </p:txBody>
        </p:sp>
        <p:sp>
          <p:nvSpPr>
            <p:cNvPr id="38" name="角丸四角形 37"/>
            <p:cNvSpPr/>
            <p:nvPr/>
          </p:nvSpPr>
          <p:spPr bwMode="auto">
            <a:xfrm>
              <a:off x="6814060" y="3276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パラメータシートの項目と</a:t>
              </a:r>
              <a:endParaRPr lang="en-US" altLang="ja-JP" sz="900" b="1" dirty="0">
                <a:latin typeface="+mn-ea"/>
              </a:endParaRPr>
            </a:p>
            <a:p>
              <a:pPr algn="ctr"/>
              <a:r>
                <a:rPr lang="en-US" altLang="ja-JP" sz="900" b="1" dirty="0">
                  <a:latin typeface="+mn-ea"/>
                </a:rPr>
                <a:t>Playbook</a:t>
              </a:r>
              <a:r>
                <a:rPr lang="ja-JP" altLang="en-US" sz="900" b="1" dirty="0">
                  <a:latin typeface="+mn-ea"/>
                </a:rPr>
                <a:t>の変数の紐付け</a:t>
              </a:r>
            </a:p>
          </p:txBody>
        </p:sp>
        <p:sp>
          <p:nvSpPr>
            <p:cNvPr id="39" name="角丸四角形 38"/>
            <p:cNvSpPr/>
            <p:nvPr/>
          </p:nvSpPr>
          <p:spPr bwMode="auto">
            <a:xfrm>
              <a:off x="6814060" y="3708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dirty="0">
                  <a:latin typeface="+mn-ea"/>
                </a:rPr>
                <a:t>機器一覧にターゲットとなる</a:t>
              </a:r>
              <a:endParaRPr lang="en-US" altLang="ja-JP" sz="800" b="1" dirty="0">
                <a:latin typeface="+mn-ea"/>
              </a:endParaRPr>
            </a:p>
            <a:p>
              <a:pPr algn="ctr"/>
              <a:r>
                <a:rPr lang="en-US" altLang="ja-JP" sz="800" b="1" dirty="0">
                  <a:latin typeface="+mn-ea"/>
                </a:rPr>
                <a:t>Linux</a:t>
              </a:r>
              <a:r>
                <a:rPr lang="ja-JP" altLang="en-US" sz="800" b="1" dirty="0">
                  <a:latin typeface="+mn-ea"/>
                </a:rPr>
                <a:t>マシンを登録</a:t>
              </a:r>
            </a:p>
          </p:txBody>
        </p:sp>
      </p:grpSp>
    </p:spTree>
    <p:extLst>
      <p:ext uri="{BB962C8B-B14F-4D97-AF65-F5344CB8AC3E}">
        <p14:creationId xmlns:p14="http://schemas.microsoft.com/office/powerpoint/2010/main" val="28636126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354420" y="2622166"/>
            <a:ext cx="6400000" cy="3600000"/>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sz="2200" dirty="0"/>
              <a:t>3.2</a:t>
            </a:r>
            <a:r>
              <a:rPr lang="ja-JP" altLang="en-US" sz="2200" dirty="0"/>
              <a:t> ジョブ</a:t>
            </a:r>
            <a:r>
              <a:rPr lang="en-US" altLang="ja-JP" sz="2200" dirty="0"/>
              <a:t>(Movement)</a:t>
            </a:r>
            <a:r>
              <a:rPr lang="ja-JP" altLang="en-US" sz="2200" dirty="0"/>
              <a:t>をジョブフロー</a:t>
            </a:r>
            <a:r>
              <a:rPr lang="en-US" altLang="ja-JP" sz="2200" dirty="0"/>
              <a:t>(Conductor)</a:t>
            </a:r>
            <a:r>
              <a:rPr lang="ja-JP" altLang="en-US" sz="2200" dirty="0"/>
              <a:t>に組込み</a:t>
            </a:r>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a:t>
            </a:r>
            <a:r>
              <a:rPr lang="en-US" altLang="ja-JP" dirty="0"/>
              <a:t>Conductor</a:t>
            </a:r>
            <a:r>
              <a:rPr lang="ja-JP" altLang="en-US" dirty="0"/>
              <a:t>」を作成する</a:t>
            </a:r>
            <a:endParaRPr lang="en-US" altLang="ja-JP" dirty="0"/>
          </a:p>
          <a:p>
            <a:pPr lvl="1"/>
            <a:r>
              <a:rPr lang="ja-JP" altLang="en-US" dirty="0"/>
              <a:t>次に</a:t>
            </a:r>
            <a:r>
              <a:rPr lang="en-US" altLang="ja-JP" dirty="0"/>
              <a:t>Movement</a:t>
            </a:r>
            <a:r>
              <a:rPr lang="ja-JP" altLang="en-US" dirty="0"/>
              <a:t>を</a:t>
            </a:r>
            <a:r>
              <a:rPr lang="en-US" altLang="ja-JP" dirty="0"/>
              <a:t>Conductor</a:t>
            </a:r>
            <a:r>
              <a:rPr lang="ja-JP" altLang="en-US" dirty="0"/>
              <a:t>に組み込んでいきます。</a:t>
            </a:r>
            <a:endParaRPr lang="en-US" altLang="ja-JP" dirty="0"/>
          </a:p>
          <a:p>
            <a:pPr marL="180000" lvl="1" indent="0">
              <a:buNone/>
            </a:pPr>
            <a:r>
              <a:rPr lang="en-US" altLang="ja-JP" dirty="0"/>
              <a:t> </a:t>
            </a:r>
            <a:r>
              <a:rPr lang="ja-JP" altLang="en-US" dirty="0"/>
              <a:t>「</a:t>
            </a:r>
            <a:r>
              <a:rPr lang="en-US" altLang="ja-JP" dirty="0"/>
              <a:t>Conductor</a:t>
            </a:r>
            <a:r>
              <a:rPr lang="ja-JP" altLang="en-US" dirty="0"/>
              <a:t>」メニューグループ </a:t>
            </a:r>
            <a:r>
              <a:rPr lang="en-US" altLang="ja-JP" dirty="0"/>
              <a:t>&gt;&gt;</a:t>
            </a:r>
            <a:r>
              <a:rPr lang="ja-JP" altLang="en-US" dirty="0"/>
              <a:t>「</a:t>
            </a:r>
            <a:r>
              <a:rPr lang="en-US" altLang="ja-JP" dirty="0"/>
              <a:t>Conductor</a:t>
            </a:r>
            <a:r>
              <a:rPr lang="ja-JP" altLang="en-US" dirty="0"/>
              <a:t>クラス編集」メニューをクリック。</a:t>
            </a:r>
            <a:endParaRPr lang="en-US" altLang="ja-JP" dirty="0"/>
          </a:p>
          <a:p>
            <a:pPr marL="180000" lvl="1" indent="0">
              <a:buNone/>
            </a:pPr>
            <a:r>
              <a:rPr lang="ja-JP" altLang="en-US" dirty="0"/>
              <a:t>  下記の順番の通り入力、移動、連結させ登録をクリックして</a:t>
            </a:r>
            <a:endParaRPr lang="en-US" altLang="ja-JP" dirty="0"/>
          </a:p>
          <a:p>
            <a:pPr marL="180000" lvl="1" indent="0">
              <a:buNone/>
            </a:pPr>
            <a:r>
              <a:rPr lang="en-US" altLang="ja-JP" dirty="0"/>
              <a:t>  </a:t>
            </a:r>
            <a:r>
              <a:rPr lang="ja-JP" altLang="en-US" dirty="0"/>
              <a:t>ください。</a:t>
            </a:r>
          </a:p>
        </p:txBody>
      </p:sp>
      <p:sp>
        <p:nvSpPr>
          <p:cNvPr id="24" name="角丸四角形 23"/>
          <p:cNvSpPr/>
          <p:nvPr/>
        </p:nvSpPr>
        <p:spPr bwMode="auto">
          <a:xfrm>
            <a:off x="5436000" y="4896000"/>
            <a:ext cx="1292180" cy="122513"/>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26" name="角丸四角形 25"/>
          <p:cNvSpPr/>
          <p:nvPr/>
        </p:nvSpPr>
        <p:spPr bwMode="auto">
          <a:xfrm>
            <a:off x="1038479" y="5913307"/>
            <a:ext cx="524347" cy="163483"/>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grpSp>
        <p:nvGrpSpPr>
          <p:cNvPr id="11" name="グループ化 10"/>
          <p:cNvGrpSpPr/>
          <p:nvPr/>
        </p:nvGrpSpPr>
        <p:grpSpPr>
          <a:xfrm rot="1073295">
            <a:off x="3616642" y="3727653"/>
            <a:ext cx="1611019" cy="1593422"/>
            <a:chOff x="3373498" y="2279995"/>
            <a:chExt cx="1507240" cy="1632879"/>
          </a:xfrm>
        </p:grpSpPr>
        <p:grpSp>
          <p:nvGrpSpPr>
            <p:cNvPr id="7" name="グループ化 6"/>
            <p:cNvGrpSpPr/>
            <p:nvPr/>
          </p:nvGrpSpPr>
          <p:grpSpPr>
            <a:xfrm rot="19124835" flipH="1">
              <a:off x="3373498" y="2279995"/>
              <a:ext cx="1507240" cy="1632879"/>
              <a:chOff x="5269232" y="4315995"/>
              <a:chExt cx="3354029" cy="2340693"/>
            </a:xfrm>
          </p:grpSpPr>
          <p:sp>
            <p:nvSpPr>
              <p:cNvPr id="8" name="図形 7"/>
              <p:cNvSpPr/>
              <p:nvPr/>
            </p:nvSpPr>
            <p:spPr>
              <a:xfrm rot="21129319">
                <a:off x="5269232" y="4315995"/>
                <a:ext cx="2748446" cy="2340693"/>
              </a:xfrm>
              <a:prstGeom prst="swooshArrow">
                <a:avLst>
                  <a:gd name="adj1" fmla="val 21416"/>
                  <a:gd name="adj2" fmla="val 25000"/>
                </a:avLst>
              </a:prstGeom>
              <a:solidFill>
                <a:schemeClr val="accent2">
                  <a:lumMod val="60000"/>
                  <a:lumOff val="40000"/>
                </a:schemeClr>
              </a:solidFill>
              <a:ln w="28575">
                <a:solidFill>
                  <a:srgbClr val="FF0000"/>
                </a:solidFill>
              </a:ln>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0" name="フリーフォーム 9"/>
              <p:cNvSpPr/>
              <p:nvPr/>
            </p:nvSpPr>
            <p:spPr>
              <a:xfrm>
                <a:off x="7482043" y="5069782"/>
                <a:ext cx="1141218" cy="1315967"/>
              </a:xfrm>
              <a:custGeom>
                <a:avLst/>
                <a:gdLst>
                  <a:gd name="connsiteX0" fmla="*/ 190207 w 1141218"/>
                  <a:gd name="connsiteY0" fmla="*/ 0 h 1315967"/>
                  <a:gd name="connsiteX1" fmla="*/ 1141218 w 1141218"/>
                  <a:gd name="connsiteY1" fmla="*/ 0 h 1315967"/>
                  <a:gd name="connsiteX2" fmla="*/ 1141218 w 1141218"/>
                  <a:gd name="connsiteY2" fmla="*/ 0 h 1315967"/>
                  <a:gd name="connsiteX3" fmla="*/ 1141218 w 1141218"/>
                  <a:gd name="connsiteY3" fmla="*/ 1125760 h 1315967"/>
                  <a:gd name="connsiteX4" fmla="*/ 951011 w 1141218"/>
                  <a:gd name="connsiteY4" fmla="*/ 1315967 h 1315967"/>
                  <a:gd name="connsiteX5" fmla="*/ 0 w 1141218"/>
                  <a:gd name="connsiteY5" fmla="*/ 1315967 h 1315967"/>
                  <a:gd name="connsiteX6" fmla="*/ 0 w 1141218"/>
                  <a:gd name="connsiteY6" fmla="*/ 1315967 h 1315967"/>
                  <a:gd name="connsiteX7" fmla="*/ 0 w 1141218"/>
                  <a:gd name="connsiteY7" fmla="*/ 190207 h 1315967"/>
                  <a:gd name="connsiteX8" fmla="*/ 190207 w 1141218"/>
                  <a:gd name="connsiteY8" fmla="*/ 0 h 131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218" h="1315967">
                    <a:moveTo>
                      <a:pt x="190207" y="0"/>
                    </a:moveTo>
                    <a:lnTo>
                      <a:pt x="1141218" y="0"/>
                    </a:lnTo>
                    <a:lnTo>
                      <a:pt x="1141218" y="0"/>
                    </a:lnTo>
                    <a:lnTo>
                      <a:pt x="1141218" y="1125760"/>
                    </a:lnTo>
                    <a:cubicBezTo>
                      <a:pt x="1141218" y="1230808"/>
                      <a:pt x="1056059" y="1315967"/>
                      <a:pt x="951011" y="1315967"/>
                    </a:cubicBezTo>
                    <a:lnTo>
                      <a:pt x="0" y="1315967"/>
                    </a:lnTo>
                    <a:lnTo>
                      <a:pt x="0" y="1315967"/>
                    </a:lnTo>
                    <a:lnTo>
                      <a:pt x="0" y="190207"/>
                    </a:lnTo>
                    <a:cubicBezTo>
                      <a:pt x="0" y="85159"/>
                      <a:pt x="85159" y="0"/>
                      <a:pt x="190207" y="0"/>
                    </a:cubicBez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5710" tIns="55710" rIns="167581" bIns="55710" numCol="1" spcCol="1270" anchor="t" anchorCtr="0">
                <a:noAutofit/>
              </a:bodyPr>
              <a:lstStyle/>
              <a:p>
                <a:pPr lvl="0" algn="r" defTabSz="622300">
                  <a:lnSpc>
                    <a:spcPct val="90000"/>
                  </a:lnSpc>
                  <a:spcBef>
                    <a:spcPct val="0"/>
                  </a:spcBef>
                  <a:spcAft>
                    <a:spcPct val="35000"/>
                  </a:spcAft>
                </a:pPr>
                <a:endParaRPr kumimoji="1" lang="ja-JP" altLang="en-US" sz="1400" kern="1200" dirty="0"/>
              </a:p>
            </p:txBody>
          </p:sp>
        </p:grpSp>
        <p:sp>
          <p:nvSpPr>
            <p:cNvPr id="32" name="フローチャート: 代替処理 31"/>
            <p:cNvSpPr/>
            <p:nvPr/>
          </p:nvSpPr>
          <p:spPr bwMode="auto">
            <a:xfrm rot="21424891">
              <a:off x="3420036" y="2646713"/>
              <a:ext cx="1285793" cy="310646"/>
            </a:xfrm>
            <a:prstGeom prst="flowChartAlternateProcess">
              <a:avLst/>
            </a:prstGeom>
            <a:no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ja-JP" altLang="en-US" sz="800" b="1" dirty="0">
                  <a:solidFill>
                    <a:schemeClr val="bg2"/>
                  </a:solidFill>
                  <a:latin typeface="+mn-ea"/>
                </a:rPr>
                <a:t>ドラッグ＆ドロップ</a:t>
              </a:r>
              <a:endParaRPr lang="en-US" altLang="ja-JP" sz="800" b="1" dirty="0">
                <a:solidFill>
                  <a:schemeClr val="bg2"/>
                </a:solidFill>
                <a:latin typeface="+mn-ea"/>
              </a:endParaRPr>
            </a:p>
          </p:txBody>
        </p:sp>
      </p:grpSp>
      <p:sp>
        <p:nvSpPr>
          <p:cNvPr id="34" name="角丸四角形 33"/>
          <p:cNvSpPr/>
          <p:nvPr/>
        </p:nvSpPr>
        <p:spPr bwMode="auto">
          <a:xfrm>
            <a:off x="5447128" y="3293454"/>
            <a:ext cx="1269923" cy="204802"/>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33" name="テキスト ボックス 32"/>
          <p:cNvSpPr txBox="1"/>
          <p:nvPr/>
        </p:nvSpPr>
        <p:spPr>
          <a:xfrm>
            <a:off x="3118792" y="3331889"/>
            <a:ext cx="1868329" cy="276999"/>
          </a:xfrm>
          <a:prstGeom prst="rect">
            <a:avLst/>
          </a:prstGeom>
          <a:noFill/>
        </p:spPr>
        <p:txBody>
          <a:bodyPr wrap="square" rtlCol="0">
            <a:spAutoFit/>
          </a:bodyPr>
          <a:lstStyle/>
          <a:p>
            <a:pPr algn="ctr"/>
            <a:r>
              <a:rPr kumimoji="1" lang="ja-JP" altLang="en-US" sz="1200" dirty="0">
                <a:solidFill>
                  <a:srgbClr val="FF0000"/>
                </a:solidFill>
              </a:rPr>
              <a:t>作業説明等の文字入力可</a:t>
            </a:r>
          </a:p>
        </p:txBody>
      </p:sp>
      <p:cxnSp>
        <p:nvCxnSpPr>
          <p:cNvPr id="37" name="直線コネクタ 36"/>
          <p:cNvCxnSpPr/>
          <p:nvPr/>
        </p:nvCxnSpPr>
        <p:spPr bwMode="auto">
          <a:xfrm>
            <a:off x="4930601" y="3570902"/>
            <a:ext cx="433275" cy="124457"/>
          </a:xfrm>
          <a:prstGeom prst="line">
            <a:avLst/>
          </a:prstGeom>
          <a:solidFill>
            <a:schemeClr val="bg1"/>
          </a:solidFill>
          <a:ln w="19050" cap="flat" cmpd="sng" algn="ctr">
            <a:solidFill>
              <a:srgbClr val="FF0000"/>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38" name="直線コネクタ 37"/>
          <p:cNvCxnSpPr/>
          <p:nvPr/>
        </p:nvCxnSpPr>
        <p:spPr bwMode="auto">
          <a:xfrm>
            <a:off x="3175313" y="3570902"/>
            <a:ext cx="1755288" cy="0"/>
          </a:xfrm>
          <a:prstGeom prst="line">
            <a:avLst/>
          </a:prstGeom>
          <a:solidFill>
            <a:schemeClr val="bg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39" name="正方形/長方形 38"/>
          <p:cNvSpPr>
            <a:spLocks/>
          </p:cNvSpPr>
          <p:nvPr/>
        </p:nvSpPr>
        <p:spPr bwMode="auto">
          <a:xfrm>
            <a:off x="6742049" y="1852201"/>
            <a:ext cx="2124000" cy="2340000"/>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40" name="角丸四角形 39"/>
          <p:cNvSpPr/>
          <p:nvPr/>
        </p:nvSpPr>
        <p:spPr bwMode="auto">
          <a:xfrm>
            <a:off x="6814060" y="1980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Playbook</a:t>
            </a:r>
            <a:r>
              <a:rPr lang="ja-JP" altLang="en-US" sz="900" b="1" dirty="0">
                <a:latin typeface="+mn-ea"/>
              </a:rPr>
              <a:t>をアップロードして</a:t>
            </a:r>
          </a:p>
          <a:p>
            <a:pPr algn="ctr"/>
            <a:r>
              <a:rPr lang="ja-JP" altLang="en-US" sz="900" b="1" dirty="0">
                <a:latin typeface="+mn-ea"/>
              </a:rPr>
              <a:t>ジョブ</a:t>
            </a:r>
            <a:r>
              <a:rPr lang="en-US" altLang="ja-JP" sz="900" b="1" dirty="0">
                <a:latin typeface="+mn-ea"/>
              </a:rPr>
              <a:t>(Movement)</a:t>
            </a:r>
            <a:r>
              <a:rPr lang="ja-JP" altLang="en-US" sz="900" b="1" dirty="0">
                <a:latin typeface="+mn-ea"/>
              </a:rPr>
              <a:t>に紐付け</a:t>
            </a:r>
          </a:p>
        </p:txBody>
      </p:sp>
      <p:sp>
        <p:nvSpPr>
          <p:cNvPr id="41" name="角丸四角形 40"/>
          <p:cNvSpPr/>
          <p:nvPr/>
        </p:nvSpPr>
        <p:spPr bwMode="auto">
          <a:xfrm>
            <a:off x="6814060" y="2412000"/>
            <a:ext cx="2004289" cy="366867"/>
          </a:xfrm>
          <a:prstGeom prst="roundRect">
            <a:avLst/>
          </a:prstGeom>
          <a:solidFill>
            <a:schemeClr val="accent6">
              <a:lumMod val="10000"/>
              <a:lumOff val="90000"/>
            </a:schemeClr>
          </a:solid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ジョブ</a:t>
            </a:r>
            <a:r>
              <a:rPr lang="en-US" altLang="ja-JP" sz="900" b="1" dirty="0">
                <a:solidFill>
                  <a:srgbClr val="FF0000"/>
                </a:solidFill>
                <a:latin typeface="+mn-ea"/>
              </a:rPr>
              <a:t>(Movement)</a:t>
            </a:r>
            <a:r>
              <a:rPr lang="ja-JP" altLang="en-US" sz="900" b="1" dirty="0">
                <a:solidFill>
                  <a:srgbClr val="FF0000"/>
                </a:solidFill>
                <a:latin typeface="+mn-ea"/>
              </a:rPr>
              <a:t>を</a:t>
            </a:r>
          </a:p>
          <a:p>
            <a:pPr algn="ctr"/>
            <a:r>
              <a:rPr lang="ja-JP" altLang="en-US" sz="900" b="1" dirty="0">
                <a:solidFill>
                  <a:srgbClr val="FF0000"/>
                </a:solidFill>
                <a:latin typeface="+mn-ea"/>
              </a:rPr>
              <a:t>ジョブフロー</a:t>
            </a:r>
            <a:r>
              <a:rPr lang="en-US" altLang="ja-JP" sz="900" b="1" dirty="0">
                <a:solidFill>
                  <a:srgbClr val="FF0000"/>
                </a:solidFill>
                <a:latin typeface="+mn-ea"/>
              </a:rPr>
              <a:t>(Conductor)</a:t>
            </a:r>
            <a:r>
              <a:rPr lang="ja-JP" altLang="en-US" sz="900" b="1" dirty="0">
                <a:solidFill>
                  <a:srgbClr val="FF0000"/>
                </a:solidFill>
                <a:latin typeface="+mn-ea"/>
              </a:rPr>
              <a:t>に組込み</a:t>
            </a:r>
          </a:p>
        </p:txBody>
      </p:sp>
      <p:sp>
        <p:nvSpPr>
          <p:cNvPr id="42" name="角丸四角形 41"/>
          <p:cNvSpPr/>
          <p:nvPr/>
        </p:nvSpPr>
        <p:spPr bwMode="auto">
          <a:xfrm>
            <a:off x="6814060" y="2844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CMDB</a:t>
            </a:r>
            <a:r>
              <a:rPr lang="ja-JP" altLang="en-US" sz="900" b="1" dirty="0">
                <a:latin typeface="+mn-ea"/>
              </a:rPr>
              <a:t>にパラメータシートを設定</a:t>
            </a:r>
          </a:p>
        </p:txBody>
      </p:sp>
      <p:sp>
        <p:nvSpPr>
          <p:cNvPr id="43" name="角丸四角形 42"/>
          <p:cNvSpPr/>
          <p:nvPr/>
        </p:nvSpPr>
        <p:spPr bwMode="auto">
          <a:xfrm>
            <a:off x="6814060" y="3276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パラメータシートの項目と</a:t>
            </a:r>
            <a:endParaRPr lang="en-US" altLang="ja-JP" sz="900" b="1" dirty="0">
              <a:latin typeface="+mn-ea"/>
            </a:endParaRPr>
          </a:p>
          <a:p>
            <a:pPr algn="ctr"/>
            <a:r>
              <a:rPr lang="en-US" altLang="ja-JP" sz="900" b="1" dirty="0">
                <a:latin typeface="+mn-ea"/>
              </a:rPr>
              <a:t>Playbook</a:t>
            </a:r>
            <a:r>
              <a:rPr lang="ja-JP" altLang="en-US" sz="900" b="1" dirty="0">
                <a:latin typeface="+mn-ea"/>
              </a:rPr>
              <a:t>の変数の紐付け</a:t>
            </a:r>
          </a:p>
        </p:txBody>
      </p:sp>
      <p:sp>
        <p:nvSpPr>
          <p:cNvPr id="45" name="角丸四角形 44"/>
          <p:cNvSpPr/>
          <p:nvPr/>
        </p:nvSpPr>
        <p:spPr bwMode="auto">
          <a:xfrm>
            <a:off x="6814060" y="3708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dirty="0">
                <a:latin typeface="+mn-ea"/>
              </a:rPr>
              <a:t>機器一覧にターゲットとなる</a:t>
            </a:r>
          </a:p>
          <a:p>
            <a:pPr algn="ctr"/>
            <a:r>
              <a:rPr lang="en-US" altLang="ja-JP" sz="800" b="1" dirty="0">
                <a:latin typeface="+mn-ea"/>
              </a:rPr>
              <a:t>Linux</a:t>
            </a:r>
            <a:r>
              <a:rPr lang="ja-JP" altLang="en-US" sz="800" b="1" dirty="0">
                <a:latin typeface="+mn-ea"/>
              </a:rPr>
              <a:t>マシンを登録</a:t>
            </a:r>
          </a:p>
        </p:txBody>
      </p:sp>
      <p:sp>
        <p:nvSpPr>
          <p:cNvPr id="53" name="角丸四角形 52"/>
          <p:cNvSpPr/>
          <p:nvPr/>
        </p:nvSpPr>
        <p:spPr bwMode="auto">
          <a:xfrm>
            <a:off x="3778563" y="2219932"/>
            <a:ext cx="2294884" cy="766978"/>
          </a:xfrm>
          <a:prstGeom prst="roundRect">
            <a:avLst/>
          </a:prstGeom>
          <a:solidFill>
            <a:schemeClr val="bg2"/>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en-US" altLang="ja-JP" sz="1200" dirty="0">
              <a:solidFill>
                <a:srgbClr val="FF0000"/>
              </a:solidFill>
              <a:latin typeface="+mn-ea"/>
            </a:endParaRPr>
          </a:p>
        </p:txBody>
      </p:sp>
      <p:sp>
        <p:nvSpPr>
          <p:cNvPr id="54" name="円形吹き出し 53"/>
          <p:cNvSpPr/>
          <p:nvPr/>
        </p:nvSpPr>
        <p:spPr bwMode="auto">
          <a:xfrm>
            <a:off x="5863876" y="2848039"/>
            <a:ext cx="301542" cy="312200"/>
          </a:xfrm>
          <a:prstGeom prst="wedgeEllipseCallout">
            <a:avLst>
              <a:gd name="adj1" fmla="val 2585"/>
              <a:gd name="adj2" fmla="val 76599"/>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a:latin typeface="+mn-ea"/>
              </a:rPr>
              <a:t>2</a:t>
            </a:r>
            <a:endParaRPr kumimoji="1" lang="ja-JP" altLang="en-US" sz="1400" b="1" dirty="0">
              <a:latin typeface="+mn-ea"/>
            </a:endParaRPr>
          </a:p>
        </p:txBody>
      </p:sp>
      <p:sp>
        <p:nvSpPr>
          <p:cNvPr id="55" name="円形吹き出し 54"/>
          <p:cNvSpPr/>
          <p:nvPr/>
        </p:nvSpPr>
        <p:spPr bwMode="auto">
          <a:xfrm>
            <a:off x="6386326" y="4452801"/>
            <a:ext cx="301542" cy="312200"/>
          </a:xfrm>
          <a:prstGeom prst="wedgeEllipseCallout">
            <a:avLst>
              <a:gd name="adj1" fmla="val 2050"/>
              <a:gd name="adj2" fmla="val 81076"/>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a:latin typeface="+mn-ea"/>
            </a:endParaRPr>
          </a:p>
        </p:txBody>
      </p:sp>
      <p:sp>
        <p:nvSpPr>
          <p:cNvPr id="56" name="円形吹き出し 55"/>
          <p:cNvSpPr/>
          <p:nvPr/>
        </p:nvSpPr>
        <p:spPr bwMode="auto">
          <a:xfrm>
            <a:off x="1635458" y="5851294"/>
            <a:ext cx="301542" cy="312200"/>
          </a:xfrm>
          <a:prstGeom prst="wedgeEllipseCallout">
            <a:avLst>
              <a:gd name="adj1" fmla="val -96099"/>
              <a:gd name="adj2" fmla="val -990"/>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5</a:t>
            </a:r>
            <a:endParaRPr kumimoji="1" lang="ja-JP" altLang="en-US" sz="1400" b="1" dirty="0">
              <a:latin typeface="+mn-ea"/>
            </a:endParaRPr>
          </a:p>
        </p:txBody>
      </p:sp>
      <p:sp>
        <p:nvSpPr>
          <p:cNvPr id="46" name="角丸四角形 45"/>
          <p:cNvSpPr/>
          <p:nvPr/>
        </p:nvSpPr>
        <p:spPr bwMode="auto">
          <a:xfrm>
            <a:off x="1841915" y="4039549"/>
            <a:ext cx="1022733" cy="312200"/>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48" name="角丸四角形 47"/>
          <p:cNvSpPr/>
          <p:nvPr/>
        </p:nvSpPr>
        <p:spPr bwMode="auto">
          <a:xfrm>
            <a:off x="615901" y="4619821"/>
            <a:ext cx="2023737" cy="690787"/>
          </a:xfrm>
          <a:prstGeom prst="roundRect">
            <a:avLst/>
          </a:prstGeom>
          <a:solidFill>
            <a:schemeClr val="bg2"/>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a:latin typeface="+mn-ea"/>
              </a:rPr>
              <a:t>「</a:t>
            </a:r>
            <a:r>
              <a:rPr lang="en-US" altLang="ja-JP" sz="1200" dirty="0">
                <a:latin typeface="+mn-ea"/>
              </a:rPr>
              <a:t>OUT</a:t>
            </a:r>
            <a:r>
              <a:rPr lang="ja-JP" altLang="en-US" sz="1200" dirty="0">
                <a:latin typeface="+mn-ea"/>
              </a:rPr>
              <a:t>」から「</a:t>
            </a:r>
            <a:r>
              <a:rPr lang="en-US" altLang="ja-JP" sz="1200" dirty="0">
                <a:latin typeface="+mn-ea"/>
              </a:rPr>
              <a:t>IN</a:t>
            </a:r>
            <a:r>
              <a:rPr lang="ja-JP" altLang="en-US" sz="1200" dirty="0">
                <a:latin typeface="+mn-ea"/>
              </a:rPr>
              <a:t>」へ</a:t>
            </a:r>
            <a:endParaRPr lang="en-US" altLang="ja-JP" sz="1200" dirty="0">
              <a:latin typeface="+mn-ea"/>
            </a:endParaRPr>
          </a:p>
          <a:p>
            <a:pPr algn="ctr"/>
            <a:r>
              <a:rPr lang="ja-JP" altLang="en-US" sz="1200" dirty="0">
                <a:latin typeface="+mn-ea"/>
              </a:rPr>
              <a:t>ドラッグで連結</a:t>
            </a:r>
            <a:endParaRPr lang="en-US" altLang="ja-JP" sz="1200" dirty="0">
              <a:latin typeface="+mn-ea"/>
            </a:endParaRPr>
          </a:p>
        </p:txBody>
      </p:sp>
      <p:sp>
        <p:nvSpPr>
          <p:cNvPr id="47" name="円形吹き出し 46"/>
          <p:cNvSpPr/>
          <p:nvPr/>
        </p:nvSpPr>
        <p:spPr bwMode="auto">
          <a:xfrm>
            <a:off x="2287212" y="4463721"/>
            <a:ext cx="301542" cy="312200"/>
          </a:xfrm>
          <a:prstGeom prst="wedgeEllipseCallout">
            <a:avLst>
              <a:gd name="adj1" fmla="val 13002"/>
              <a:gd name="adj2" fmla="val -135337"/>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4</a:t>
            </a:r>
            <a:endParaRPr kumimoji="1" lang="ja-JP" altLang="en-US" sz="1400" b="1" dirty="0">
              <a:latin typeface="+mn-ea"/>
            </a:endParaRPr>
          </a:p>
        </p:txBody>
      </p:sp>
      <p:graphicFrame>
        <p:nvGraphicFramePr>
          <p:cNvPr id="49" name="表 48"/>
          <p:cNvGraphicFramePr>
            <a:graphicFrameLocks noGrp="1"/>
          </p:cNvGraphicFramePr>
          <p:nvPr>
            <p:extLst>
              <p:ext uri="{D42A27DB-BD31-4B8C-83A1-F6EECF244321}">
                <p14:modId xmlns:p14="http://schemas.microsoft.com/office/powerpoint/2010/main" val="427400472"/>
              </p:ext>
            </p:extLst>
          </p:nvPr>
        </p:nvGraphicFramePr>
        <p:xfrm>
          <a:off x="4020204" y="2347867"/>
          <a:ext cx="1869301" cy="548640"/>
        </p:xfrm>
        <a:graphic>
          <a:graphicData uri="http://schemas.openxmlformats.org/drawingml/2006/table">
            <a:tbl>
              <a:tblPr firstRow="1" bandRow="1">
                <a:tableStyleId>{5C22544A-7EE6-4342-B048-85BDC9FD1C3A}</a:tableStyleId>
              </a:tblPr>
              <a:tblGrid>
                <a:gridCol w="1869301">
                  <a:extLst>
                    <a:ext uri="{9D8B030D-6E8A-4147-A177-3AD203B41FA5}">
                      <a16:colId xmlns:a16="http://schemas.microsoft.com/office/drawing/2014/main" val="2883640048"/>
                    </a:ext>
                  </a:extLst>
                </a:gridCol>
              </a:tblGrid>
              <a:tr h="220890">
                <a:tc>
                  <a:txBody>
                    <a:bodyPr/>
                    <a:lstStyle/>
                    <a:p>
                      <a:pPr algn="ctr"/>
                      <a:r>
                        <a:rPr kumimoji="1" lang="en-US" altLang="ja-JP" sz="1200" dirty="0">
                          <a:solidFill>
                            <a:schemeClr val="bg1"/>
                          </a:solidFill>
                          <a:latin typeface="+mn-lt"/>
                        </a:rPr>
                        <a:t>Name</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20890">
                <a:tc>
                  <a:txBody>
                    <a:bodyPr/>
                    <a:lstStyle/>
                    <a:p>
                      <a:pPr algn="ctr"/>
                      <a:r>
                        <a:rPr kumimoji="1" lang="ja-JP" altLang="en-US" sz="1200" b="0" dirty="0">
                          <a:solidFill>
                            <a:schemeClr val="tx1"/>
                          </a:solidFill>
                          <a:latin typeface="+mn-lt"/>
                        </a:rPr>
                        <a:t>パッケージインストール</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35" name="角丸四角形 34"/>
          <p:cNvSpPr/>
          <p:nvPr/>
        </p:nvSpPr>
        <p:spPr bwMode="auto">
          <a:xfrm>
            <a:off x="299278" y="3810039"/>
            <a:ext cx="788600" cy="204254"/>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36" name="円形吹き出し 35"/>
          <p:cNvSpPr/>
          <p:nvPr/>
        </p:nvSpPr>
        <p:spPr bwMode="auto">
          <a:xfrm>
            <a:off x="1261284" y="3766935"/>
            <a:ext cx="301542" cy="312200"/>
          </a:xfrm>
          <a:prstGeom prst="wedgeEllipseCallout">
            <a:avLst>
              <a:gd name="adj1" fmla="val -118711"/>
              <a:gd name="adj2" fmla="val 193"/>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a:latin typeface="+mn-ea"/>
              </a:rPr>
              <a:t>１</a:t>
            </a:r>
          </a:p>
        </p:txBody>
      </p:sp>
    </p:spTree>
    <p:extLst>
      <p:ext uri="{BB962C8B-B14F-4D97-AF65-F5344CB8AC3E}">
        <p14:creationId xmlns:p14="http://schemas.microsoft.com/office/powerpoint/2010/main" val="2205229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stretch>
            <a:fillRect/>
          </a:stretch>
        </p:blipFill>
        <p:spPr>
          <a:xfrm>
            <a:off x="543569" y="2163433"/>
            <a:ext cx="6113059" cy="4304971"/>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sz="2200" dirty="0"/>
              <a:t>3.3 CMDB</a:t>
            </a:r>
            <a:r>
              <a:rPr lang="ja-JP" altLang="en-US" sz="2200" dirty="0"/>
              <a:t>にパラメータシートを設定</a:t>
            </a:r>
            <a:r>
              <a:rPr lang="en-US" altLang="ja-JP" sz="2200" dirty="0"/>
              <a:t>(1/3)</a:t>
            </a:r>
            <a:endParaRPr lang="ja-JP" altLang="en-US" sz="2200"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パラメータシートを作成する</a:t>
            </a:r>
            <a:endParaRPr lang="en-US" altLang="ja-JP" dirty="0"/>
          </a:p>
          <a:p>
            <a:pPr lvl="1"/>
            <a:r>
              <a:rPr lang="ja-JP" altLang="en-US" dirty="0"/>
              <a:t>次にパラメーターシートの作成を行います。</a:t>
            </a:r>
            <a:endParaRPr lang="en-US" altLang="ja-JP" dirty="0"/>
          </a:p>
          <a:p>
            <a:pPr marL="180000" lvl="1" indent="0">
              <a:buNone/>
            </a:pPr>
            <a:r>
              <a:rPr lang="ja-JP" altLang="en-US" dirty="0"/>
              <a:t> 「メニュー作成」メニューグループ </a:t>
            </a:r>
            <a:r>
              <a:rPr lang="en-US" altLang="ja-JP" dirty="0"/>
              <a:t>&gt;&gt;</a:t>
            </a:r>
            <a:r>
              <a:rPr lang="ja-JP" altLang="en-US" dirty="0"/>
              <a:t>「メニュー定義・作成」メニューをクリック。</a:t>
            </a:r>
            <a:endParaRPr lang="en-US" altLang="ja-JP" dirty="0"/>
          </a:p>
          <a:p>
            <a:pPr marL="180000" lvl="1" indent="0">
              <a:buNone/>
            </a:pPr>
            <a:r>
              <a:rPr lang="ja-JP" altLang="en-US" dirty="0"/>
              <a:t>  各項目へ下表のように入力、選択して下さい。</a:t>
            </a:r>
            <a:r>
              <a:rPr lang="en-US" altLang="ja-JP" dirty="0"/>
              <a:t>(</a:t>
            </a:r>
            <a:r>
              <a:rPr lang="ja-JP" altLang="en-US" dirty="0"/>
              <a:t>次ページへ続く</a:t>
            </a:r>
            <a:r>
              <a:rPr lang="en-US" altLang="ja-JP" dirty="0"/>
              <a:t>)</a:t>
            </a:r>
            <a:endParaRPr lang="ja-JP" altLang="en-US" dirty="0"/>
          </a:p>
        </p:txBody>
      </p:sp>
      <p:sp>
        <p:nvSpPr>
          <p:cNvPr id="34" name="角丸四角形 33"/>
          <p:cNvSpPr/>
          <p:nvPr/>
        </p:nvSpPr>
        <p:spPr bwMode="auto">
          <a:xfrm>
            <a:off x="5202813" y="3124157"/>
            <a:ext cx="1344939" cy="432060"/>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53" name="角丸四角形 52"/>
          <p:cNvSpPr/>
          <p:nvPr/>
        </p:nvSpPr>
        <p:spPr bwMode="auto">
          <a:xfrm>
            <a:off x="2843760" y="4910220"/>
            <a:ext cx="6142807" cy="1059065"/>
          </a:xfrm>
          <a:prstGeom prst="roundRect">
            <a:avLst/>
          </a:prstGeom>
          <a:solidFill>
            <a:schemeClr val="bg2"/>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sz="1200" dirty="0">
              <a:solidFill>
                <a:srgbClr val="FF0000"/>
              </a:solidFill>
              <a:latin typeface="+mn-ea"/>
            </a:endParaRPr>
          </a:p>
        </p:txBody>
      </p:sp>
      <p:sp>
        <p:nvSpPr>
          <p:cNvPr id="54" name="円形吹き出し 53"/>
          <p:cNvSpPr/>
          <p:nvPr/>
        </p:nvSpPr>
        <p:spPr bwMode="auto">
          <a:xfrm>
            <a:off x="3716454" y="4734584"/>
            <a:ext cx="301542" cy="312200"/>
          </a:xfrm>
          <a:prstGeom prst="wedgeEllipseCallout">
            <a:avLst>
              <a:gd name="adj1" fmla="val 491875"/>
              <a:gd name="adj2" fmla="val -451164"/>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a:latin typeface="+mn-ea"/>
              </a:rPr>
              <a:t>１</a:t>
            </a:r>
          </a:p>
        </p:txBody>
      </p:sp>
      <p:sp>
        <p:nvSpPr>
          <p:cNvPr id="46" name="角丸四角形 45"/>
          <p:cNvSpPr/>
          <p:nvPr/>
        </p:nvSpPr>
        <p:spPr bwMode="auto">
          <a:xfrm>
            <a:off x="1654595" y="2577421"/>
            <a:ext cx="344041" cy="163227"/>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48" name="角丸四角形 47"/>
          <p:cNvSpPr/>
          <p:nvPr/>
        </p:nvSpPr>
        <p:spPr bwMode="auto">
          <a:xfrm>
            <a:off x="1838014" y="2193048"/>
            <a:ext cx="1760484" cy="280132"/>
          </a:xfrm>
          <a:prstGeom prst="roundRect">
            <a:avLst/>
          </a:prstGeom>
          <a:solidFill>
            <a:schemeClr val="bg2"/>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a:latin typeface="+mn-ea"/>
              </a:rPr>
              <a:t>グループをクリック</a:t>
            </a:r>
            <a:endParaRPr lang="en-US" altLang="ja-JP" sz="1200" dirty="0">
              <a:latin typeface="+mn-ea"/>
            </a:endParaRPr>
          </a:p>
        </p:txBody>
      </p:sp>
      <p:sp>
        <p:nvSpPr>
          <p:cNvPr id="47" name="円形吹き出し 46"/>
          <p:cNvSpPr/>
          <p:nvPr/>
        </p:nvSpPr>
        <p:spPr bwMode="auto">
          <a:xfrm>
            <a:off x="1687243" y="2156970"/>
            <a:ext cx="301542" cy="312200"/>
          </a:xfrm>
          <a:prstGeom prst="wedgeEllipseCallout">
            <a:avLst>
              <a:gd name="adj1" fmla="val -1464"/>
              <a:gd name="adj2" fmla="val 87508"/>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2</a:t>
            </a:r>
            <a:endParaRPr kumimoji="1" lang="ja-JP" altLang="en-US" sz="1400" b="1" dirty="0">
              <a:latin typeface="+mn-ea"/>
            </a:endParaRPr>
          </a:p>
        </p:txBody>
      </p:sp>
      <p:grpSp>
        <p:nvGrpSpPr>
          <p:cNvPr id="5" name="グループ化 4"/>
          <p:cNvGrpSpPr/>
          <p:nvPr/>
        </p:nvGrpSpPr>
        <p:grpSpPr>
          <a:xfrm>
            <a:off x="6742049" y="1852201"/>
            <a:ext cx="2148045" cy="2368800"/>
            <a:chOff x="6742049" y="1852201"/>
            <a:chExt cx="2148045" cy="2368800"/>
          </a:xfrm>
        </p:grpSpPr>
        <p:sp>
          <p:nvSpPr>
            <p:cNvPr id="35" name="正方形/長方形 34"/>
            <p:cNvSpPr/>
            <p:nvPr/>
          </p:nvSpPr>
          <p:spPr bwMode="auto">
            <a:xfrm>
              <a:off x="6742049" y="1852201"/>
              <a:ext cx="2148045" cy="2368800"/>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36" name="角丸四角形 35"/>
            <p:cNvSpPr/>
            <p:nvPr/>
          </p:nvSpPr>
          <p:spPr bwMode="auto">
            <a:xfrm>
              <a:off x="6814060" y="1980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Playbook</a:t>
              </a:r>
              <a:r>
                <a:rPr lang="ja-JP" altLang="en-US" sz="900" b="1" dirty="0">
                  <a:latin typeface="+mn-ea"/>
                </a:rPr>
                <a:t>をアップロードして</a:t>
              </a:r>
            </a:p>
            <a:p>
              <a:pPr algn="ctr"/>
              <a:r>
                <a:rPr lang="ja-JP" altLang="en-US" sz="900" b="1" dirty="0">
                  <a:latin typeface="+mn-ea"/>
                </a:rPr>
                <a:t>ジョブ</a:t>
              </a:r>
              <a:r>
                <a:rPr lang="en-US" altLang="ja-JP" sz="900" b="1" dirty="0">
                  <a:latin typeface="+mn-ea"/>
                </a:rPr>
                <a:t>(Movement)</a:t>
              </a:r>
              <a:r>
                <a:rPr lang="ja-JP" altLang="en-US" sz="900" b="1" dirty="0">
                  <a:latin typeface="+mn-ea"/>
                </a:rPr>
                <a:t>に紐付け</a:t>
              </a:r>
            </a:p>
          </p:txBody>
        </p:sp>
        <p:sp>
          <p:nvSpPr>
            <p:cNvPr id="49" name="角丸四角形 48"/>
            <p:cNvSpPr/>
            <p:nvPr/>
          </p:nvSpPr>
          <p:spPr bwMode="auto">
            <a:xfrm>
              <a:off x="6814060" y="2412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a:t>
              </a:r>
              <a:r>
                <a:rPr lang="en-US" altLang="ja-JP" sz="900" b="1" dirty="0">
                  <a:latin typeface="+mn-ea"/>
                </a:rPr>
                <a:t>(Movement)</a:t>
              </a:r>
              <a:r>
                <a:rPr lang="ja-JP" altLang="en-US" sz="900" b="1" dirty="0">
                  <a:latin typeface="+mn-ea"/>
                </a:rPr>
                <a:t>を</a:t>
              </a:r>
            </a:p>
            <a:p>
              <a:pPr algn="ctr"/>
              <a:r>
                <a:rPr lang="ja-JP" altLang="en-US" sz="900" b="1" dirty="0">
                  <a:latin typeface="+mn-ea"/>
                </a:rPr>
                <a:t>ジョブフロー</a:t>
              </a:r>
              <a:r>
                <a:rPr lang="en-US" altLang="ja-JP" sz="900" b="1" dirty="0">
                  <a:latin typeface="+mn-ea"/>
                </a:rPr>
                <a:t>(Conductor)</a:t>
              </a:r>
              <a:r>
                <a:rPr lang="ja-JP" altLang="en-US" sz="900" b="1" dirty="0">
                  <a:latin typeface="+mn-ea"/>
                </a:rPr>
                <a:t>に組込み</a:t>
              </a:r>
            </a:p>
          </p:txBody>
        </p:sp>
        <p:sp>
          <p:nvSpPr>
            <p:cNvPr id="50" name="角丸四角形 49"/>
            <p:cNvSpPr/>
            <p:nvPr/>
          </p:nvSpPr>
          <p:spPr bwMode="auto">
            <a:xfrm>
              <a:off x="6814060" y="2844000"/>
              <a:ext cx="2004289" cy="366867"/>
            </a:xfrm>
            <a:prstGeom prst="roundRect">
              <a:avLst/>
            </a:prstGeom>
            <a:solidFill>
              <a:schemeClr val="accent6">
                <a:lumMod val="10000"/>
                <a:lumOff val="90000"/>
              </a:schemeClr>
            </a:solid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solidFill>
                    <a:srgbClr val="FF0000"/>
                  </a:solidFill>
                  <a:latin typeface="+mn-ea"/>
                </a:rPr>
                <a:t>CMDB</a:t>
              </a:r>
              <a:r>
                <a:rPr lang="ja-JP" altLang="en-US" sz="900" b="1" dirty="0">
                  <a:solidFill>
                    <a:srgbClr val="FF0000"/>
                  </a:solidFill>
                  <a:latin typeface="+mn-ea"/>
                </a:rPr>
                <a:t>にパラメータシートを設定</a:t>
              </a:r>
            </a:p>
          </p:txBody>
        </p:sp>
        <p:sp>
          <p:nvSpPr>
            <p:cNvPr id="51" name="角丸四角形 50"/>
            <p:cNvSpPr/>
            <p:nvPr/>
          </p:nvSpPr>
          <p:spPr bwMode="auto">
            <a:xfrm>
              <a:off x="6814060" y="3276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パラメータシートの項目と</a:t>
              </a:r>
              <a:endParaRPr lang="en-US" altLang="ja-JP" sz="900" b="1" dirty="0">
                <a:latin typeface="+mn-ea"/>
              </a:endParaRPr>
            </a:p>
            <a:p>
              <a:pPr algn="ctr"/>
              <a:r>
                <a:rPr lang="en-US" altLang="ja-JP" sz="900" b="1" dirty="0">
                  <a:latin typeface="+mn-ea"/>
                </a:rPr>
                <a:t>Playbook</a:t>
              </a:r>
              <a:r>
                <a:rPr lang="ja-JP" altLang="en-US" sz="900" b="1" dirty="0">
                  <a:latin typeface="+mn-ea"/>
                </a:rPr>
                <a:t>の変数の紐付け</a:t>
              </a:r>
            </a:p>
          </p:txBody>
        </p:sp>
        <p:sp>
          <p:nvSpPr>
            <p:cNvPr id="57" name="角丸四角形 56"/>
            <p:cNvSpPr/>
            <p:nvPr/>
          </p:nvSpPr>
          <p:spPr bwMode="auto">
            <a:xfrm>
              <a:off x="6814060" y="3708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dirty="0">
                  <a:latin typeface="+mn-ea"/>
                </a:rPr>
                <a:t>機器一覧にターゲットとなる</a:t>
              </a:r>
            </a:p>
            <a:p>
              <a:pPr algn="ctr"/>
              <a:r>
                <a:rPr lang="en-US" altLang="ja-JP" sz="800" b="1" dirty="0">
                  <a:latin typeface="+mn-ea"/>
                </a:rPr>
                <a:t>Linux</a:t>
              </a:r>
              <a:r>
                <a:rPr lang="ja-JP" altLang="en-US" sz="800" b="1" dirty="0">
                  <a:latin typeface="+mn-ea"/>
                </a:rPr>
                <a:t>マシンを登録</a:t>
              </a:r>
            </a:p>
          </p:txBody>
        </p:sp>
      </p:grpSp>
      <p:graphicFrame>
        <p:nvGraphicFramePr>
          <p:cNvPr id="58" name="表 57"/>
          <p:cNvGraphicFramePr>
            <a:graphicFrameLocks noGrp="1"/>
          </p:cNvGraphicFramePr>
          <p:nvPr>
            <p:extLst>
              <p:ext uri="{D42A27DB-BD31-4B8C-83A1-F6EECF244321}">
                <p14:modId xmlns:p14="http://schemas.microsoft.com/office/powerpoint/2010/main" val="531258267"/>
              </p:ext>
            </p:extLst>
          </p:nvPr>
        </p:nvGraphicFramePr>
        <p:xfrm>
          <a:off x="2930725" y="5154154"/>
          <a:ext cx="5889117" cy="698603"/>
        </p:xfrm>
        <a:graphic>
          <a:graphicData uri="http://schemas.openxmlformats.org/drawingml/2006/table">
            <a:tbl>
              <a:tblPr firstRow="1" bandRow="1">
                <a:tableStyleId>{5C22544A-7EE6-4342-B048-85BDC9FD1C3A}</a:tableStyleId>
              </a:tblPr>
              <a:tblGrid>
                <a:gridCol w="1961443">
                  <a:extLst>
                    <a:ext uri="{9D8B030D-6E8A-4147-A177-3AD203B41FA5}">
                      <a16:colId xmlns:a16="http://schemas.microsoft.com/office/drawing/2014/main" val="2883640048"/>
                    </a:ext>
                  </a:extLst>
                </a:gridCol>
                <a:gridCol w="1963837">
                  <a:extLst>
                    <a:ext uri="{9D8B030D-6E8A-4147-A177-3AD203B41FA5}">
                      <a16:colId xmlns:a16="http://schemas.microsoft.com/office/drawing/2014/main" val="1123245703"/>
                    </a:ext>
                  </a:extLst>
                </a:gridCol>
                <a:gridCol w="1963837">
                  <a:extLst>
                    <a:ext uri="{9D8B030D-6E8A-4147-A177-3AD203B41FA5}">
                      <a16:colId xmlns:a16="http://schemas.microsoft.com/office/drawing/2014/main" val="2885791894"/>
                    </a:ext>
                  </a:extLst>
                </a:gridCol>
              </a:tblGrid>
              <a:tr h="225244">
                <a:tc>
                  <a:txBody>
                    <a:bodyPr/>
                    <a:lstStyle/>
                    <a:p>
                      <a:pPr algn="ctr"/>
                      <a:r>
                        <a:rPr kumimoji="1" lang="ja-JP" altLang="en-US" sz="1200" dirty="0">
                          <a:solidFill>
                            <a:schemeClr val="bg1"/>
                          </a:solidFill>
                          <a:latin typeface="+mn-lt"/>
                        </a:rPr>
                        <a:t>メニュー名</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a:solidFill>
                            <a:schemeClr val="bg1"/>
                          </a:solidFill>
                          <a:latin typeface="+mn-lt"/>
                        </a:rPr>
                        <a:t>作成対象</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a:solidFill>
                            <a:schemeClr val="bg1"/>
                          </a:solidFill>
                          <a:latin typeface="+mn-lt"/>
                        </a:rPr>
                        <a:t>表示順序</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424283">
                <a:tc>
                  <a:txBody>
                    <a:bodyPr/>
                    <a:lstStyle/>
                    <a:p>
                      <a:pPr algn="ctr"/>
                      <a:r>
                        <a:rPr kumimoji="1" lang="ja-JP" altLang="en-US" sz="1050" b="0" dirty="0">
                          <a:solidFill>
                            <a:schemeClr val="tx1"/>
                          </a:solidFill>
                          <a:latin typeface="+mn-lt"/>
                        </a:rPr>
                        <a:t>インストールパッケージ一覧</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050" dirty="0">
                          <a:solidFill>
                            <a:schemeClr val="tx1"/>
                          </a:solidFill>
                          <a:latin typeface="+mn-lt"/>
                        </a:rPr>
                        <a:t>パラメータシート</a:t>
                      </a:r>
                      <a:endParaRPr kumimoji="1" lang="en-US" altLang="ja-JP" sz="1050" dirty="0">
                        <a:solidFill>
                          <a:schemeClr val="tx1"/>
                        </a:solidFill>
                        <a:latin typeface="+mn-lt"/>
                      </a:endParaRPr>
                    </a:p>
                    <a:p>
                      <a:pPr algn="ctr"/>
                      <a:r>
                        <a:rPr kumimoji="1" lang="en-US" altLang="ja-JP" sz="1050" dirty="0">
                          <a:solidFill>
                            <a:schemeClr val="tx1"/>
                          </a:solidFill>
                          <a:latin typeface="+mn-lt"/>
                        </a:rPr>
                        <a:t>(</a:t>
                      </a:r>
                      <a:r>
                        <a:rPr kumimoji="1" lang="ja-JP" altLang="en-US" sz="1050" dirty="0">
                          <a:solidFill>
                            <a:schemeClr val="tx1"/>
                          </a:solidFill>
                          <a:latin typeface="+mn-lt"/>
                        </a:rPr>
                        <a:t>ホスト</a:t>
                      </a:r>
                      <a:r>
                        <a:rPr kumimoji="1" lang="en-US" altLang="ja-JP" sz="1050" dirty="0">
                          <a:solidFill>
                            <a:schemeClr val="tx1"/>
                          </a:solidFill>
                          <a:latin typeface="+mn-lt"/>
                        </a:rPr>
                        <a:t>/</a:t>
                      </a:r>
                      <a:r>
                        <a:rPr kumimoji="1" lang="ja-JP" altLang="en-US" sz="1050" dirty="0">
                          <a:solidFill>
                            <a:schemeClr val="tx1"/>
                          </a:solidFill>
                          <a:latin typeface="+mn-lt"/>
                        </a:rPr>
                        <a:t>オペレーションあり</a:t>
                      </a:r>
                      <a:r>
                        <a:rPr kumimoji="1" lang="en-US" altLang="ja-JP" sz="1050" dirty="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050" dirty="0">
                          <a:solidFill>
                            <a:schemeClr val="tx1"/>
                          </a:solidFill>
                          <a:latin typeface="+mn-lt"/>
                        </a:rPr>
                        <a:t>1</a:t>
                      </a:r>
                      <a:endParaRPr kumimoji="1" lang="ja-JP" altLang="en-US" sz="105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25" name="角丸四角形 24"/>
          <p:cNvSpPr/>
          <p:nvPr/>
        </p:nvSpPr>
        <p:spPr bwMode="auto">
          <a:xfrm>
            <a:off x="1503434" y="3694806"/>
            <a:ext cx="2131893" cy="760122"/>
          </a:xfrm>
          <a:prstGeom prst="roundRect">
            <a:avLst/>
          </a:prstGeom>
          <a:solidFill>
            <a:schemeClr val="bg2"/>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en-US" altLang="ja-JP" sz="1200" b="1" dirty="0">
              <a:solidFill>
                <a:srgbClr val="FF0000"/>
              </a:solidFill>
              <a:latin typeface="+mn-ea"/>
            </a:endParaRPr>
          </a:p>
        </p:txBody>
      </p:sp>
      <p:sp>
        <p:nvSpPr>
          <p:cNvPr id="24" name="円形吹き出し 23"/>
          <p:cNvSpPr/>
          <p:nvPr/>
        </p:nvSpPr>
        <p:spPr bwMode="auto">
          <a:xfrm>
            <a:off x="3481453" y="3551900"/>
            <a:ext cx="301542" cy="312200"/>
          </a:xfrm>
          <a:prstGeom prst="wedgeEllipseCallout">
            <a:avLst>
              <a:gd name="adj1" fmla="val -179214"/>
              <a:gd name="adj2" fmla="val -282946"/>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a:latin typeface="+mn-ea"/>
              </a:rPr>
              <a:t>3</a:t>
            </a:r>
            <a:endParaRPr kumimoji="1" lang="ja-JP" altLang="en-US" sz="1400" b="1" dirty="0">
              <a:latin typeface="+mn-ea"/>
            </a:endParaRPr>
          </a:p>
        </p:txBody>
      </p:sp>
      <p:sp>
        <p:nvSpPr>
          <p:cNvPr id="27" name="角丸四角形 26"/>
          <p:cNvSpPr/>
          <p:nvPr/>
        </p:nvSpPr>
        <p:spPr bwMode="auto">
          <a:xfrm>
            <a:off x="2294048" y="2740648"/>
            <a:ext cx="948273" cy="201072"/>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graphicFrame>
        <p:nvGraphicFramePr>
          <p:cNvPr id="28" name="表 27"/>
          <p:cNvGraphicFramePr>
            <a:graphicFrameLocks noGrp="1"/>
          </p:cNvGraphicFramePr>
          <p:nvPr>
            <p:extLst>
              <p:ext uri="{D42A27DB-BD31-4B8C-83A1-F6EECF244321}">
                <p14:modId xmlns:p14="http://schemas.microsoft.com/office/powerpoint/2010/main" val="1684996237"/>
              </p:ext>
            </p:extLst>
          </p:nvPr>
        </p:nvGraphicFramePr>
        <p:xfrm>
          <a:off x="1625246" y="3800547"/>
          <a:ext cx="1888267" cy="548640"/>
        </p:xfrm>
        <a:graphic>
          <a:graphicData uri="http://schemas.openxmlformats.org/drawingml/2006/table">
            <a:tbl>
              <a:tblPr firstRow="1" bandRow="1">
                <a:tableStyleId>{5C22544A-7EE6-4342-B048-85BDC9FD1C3A}</a:tableStyleId>
              </a:tblPr>
              <a:tblGrid>
                <a:gridCol w="1888267">
                  <a:extLst>
                    <a:ext uri="{9D8B030D-6E8A-4147-A177-3AD203B41FA5}">
                      <a16:colId xmlns:a16="http://schemas.microsoft.com/office/drawing/2014/main" val="2883640048"/>
                    </a:ext>
                  </a:extLst>
                </a:gridCol>
              </a:tblGrid>
              <a:tr h="210497">
                <a:tc>
                  <a:txBody>
                    <a:bodyPr/>
                    <a:lstStyle/>
                    <a:p>
                      <a:pPr algn="ctr"/>
                      <a:r>
                        <a:rPr kumimoji="1" lang="ja-JP" altLang="en-US" sz="1200" dirty="0">
                          <a:solidFill>
                            <a:schemeClr val="bg1"/>
                          </a:solidFill>
                          <a:latin typeface="+mn-lt"/>
                        </a:rPr>
                        <a:t>グループ名</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10497">
                <a:tc>
                  <a:txBody>
                    <a:bodyPr/>
                    <a:lstStyle/>
                    <a:p>
                      <a:pPr algn="ctr"/>
                      <a:r>
                        <a:rPr kumimoji="1" lang="ja-JP" altLang="en-US" sz="1200" b="0" dirty="0">
                          <a:solidFill>
                            <a:schemeClr val="tx1"/>
                          </a:solidFill>
                          <a:latin typeface="+mn-lt"/>
                        </a:rPr>
                        <a:t>インストールパッケージ</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Tree>
    <p:extLst>
      <p:ext uri="{BB962C8B-B14F-4D97-AF65-F5344CB8AC3E}">
        <p14:creationId xmlns:p14="http://schemas.microsoft.com/office/powerpoint/2010/main" val="23133912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176477" y="1650080"/>
            <a:ext cx="6400000" cy="3600000"/>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sz="2200" dirty="0"/>
              <a:t>3.3 CMDB</a:t>
            </a:r>
            <a:r>
              <a:rPr lang="ja-JP" altLang="en-US" sz="2200" dirty="0"/>
              <a:t>にパラメータシートを設定</a:t>
            </a:r>
            <a:r>
              <a:rPr lang="en-US" altLang="ja-JP" sz="2200" dirty="0"/>
              <a:t>(2/3)</a:t>
            </a:r>
            <a:endParaRPr lang="ja-JP" altLang="en-US" sz="2200"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パラメータシートを作成する</a:t>
            </a:r>
            <a:endParaRPr lang="en-US" altLang="ja-JP" dirty="0"/>
          </a:p>
          <a:p>
            <a:pPr lvl="1"/>
            <a:r>
              <a:rPr lang="ja-JP" altLang="en-US" dirty="0"/>
              <a:t>項目を追加し、各項目へ下表のように入力、選択して下さい。</a:t>
            </a:r>
            <a:r>
              <a:rPr lang="en-US" altLang="ja-JP" dirty="0"/>
              <a:t>(</a:t>
            </a:r>
            <a:r>
              <a:rPr lang="ja-JP" altLang="en-US" dirty="0"/>
              <a:t>次ページへ続く</a:t>
            </a:r>
            <a:r>
              <a:rPr lang="en-US" altLang="ja-JP" dirty="0"/>
              <a:t>)</a:t>
            </a:r>
          </a:p>
        </p:txBody>
      </p:sp>
      <p:sp>
        <p:nvSpPr>
          <p:cNvPr id="53" name="角丸四角形 52"/>
          <p:cNvSpPr/>
          <p:nvPr/>
        </p:nvSpPr>
        <p:spPr bwMode="auto">
          <a:xfrm>
            <a:off x="179512" y="4029068"/>
            <a:ext cx="6454118" cy="2424119"/>
          </a:xfrm>
          <a:prstGeom prst="roundRect">
            <a:avLst/>
          </a:prstGeom>
          <a:solidFill>
            <a:schemeClr val="bg2"/>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sz="1200" dirty="0">
              <a:solidFill>
                <a:srgbClr val="FF0000"/>
              </a:solidFill>
              <a:latin typeface="+mn-ea"/>
            </a:endParaRPr>
          </a:p>
        </p:txBody>
      </p:sp>
      <p:sp>
        <p:nvSpPr>
          <p:cNvPr id="54" name="円形吹き出し 53"/>
          <p:cNvSpPr/>
          <p:nvPr/>
        </p:nvSpPr>
        <p:spPr bwMode="auto">
          <a:xfrm>
            <a:off x="178800" y="3850352"/>
            <a:ext cx="301542" cy="312200"/>
          </a:xfrm>
          <a:prstGeom prst="wedgeEllipseCallout">
            <a:avLst>
              <a:gd name="adj1" fmla="val 628242"/>
              <a:gd name="adj2" fmla="val -447177"/>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5</a:t>
            </a:r>
            <a:endParaRPr kumimoji="1" lang="ja-JP" altLang="en-US" sz="1400" b="1" dirty="0">
              <a:latin typeface="+mn-ea"/>
            </a:endParaRPr>
          </a:p>
        </p:txBody>
      </p:sp>
      <p:sp>
        <p:nvSpPr>
          <p:cNvPr id="46" name="角丸四角形 45"/>
          <p:cNvSpPr/>
          <p:nvPr/>
        </p:nvSpPr>
        <p:spPr bwMode="auto">
          <a:xfrm>
            <a:off x="929297" y="1992369"/>
            <a:ext cx="216030" cy="140198"/>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48" name="角丸四角形 47"/>
          <p:cNvSpPr/>
          <p:nvPr/>
        </p:nvSpPr>
        <p:spPr bwMode="auto">
          <a:xfrm>
            <a:off x="1118655" y="1561567"/>
            <a:ext cx="2477011" cy="280132"/>
          </a:xfrm>
          <a:prstGeom prst="roundRect">
            <a:avLst/>
          </a:prstGeom>
          <a:solidFill>
            <a:schemeClr val="bg2"/>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a:latin typeface="+mn-ea"/>
              </a:rPr>
              <a:t>項目が</a:t>
            </a:r>
            <a:r>
              <a:rPr lang="en-US" altLang="ja-JP" sz="1200" dirty="0">
                <a:latin typeface="+mn-ea"/>
              </a:rPr>
              <a:t>5</a:t>
            </a:r>
            <a:r>
              <a:rPr lang="ja-JP" altLang="en-US" sz="1200" dirty="0">
                <a:latin typeface="+mn-ea"/>
              </a:rPr>
              <a:t>個になるようにクリック</a:t>
            </a:r>
            <a:endParaRPr lang="en-US" altLang="ja-JP" sz="1200" dirty="0">
              <a:latin typeface="+mn-ea"/>
            </a:endParaRPr>
          </a:p>
        </p:txBody>
      </p:sp>
      <p:sp>
        <p:nvSpPr>
          <p:cNvPr id="47" name="円形吹き出し 46"/>
          <p:cNvSpPr/>
          <p:nvPr/>
        </p:nvSpPr>
        <p:spPr bwMode="auto">
          <a:xfrm>
            <a:off x="954630" y="1670791"/>
            <a:ext cx="301542" cy="312200"/>
          </a:xfrm>
          <a:prstGeom prst="wedgeEllipseCallout">
            <a:avLst>
              <a:gd name="adj1" fmla="val -1464"/>
              <a:gd name="adj2" fmla="val 87508"/>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4</a:t>
            </a:r>
            <a:endParaRPr kumimoji="1" lang="ja-JP" altLang="en-US" sz="1400" b="1" dirty="0">
              <a:latin typeface="+mn-ea"/>
            </a:endParaRPr>
          </a:p>
        </p:txBody>
      </p:sp>
      <p:graphicFrame>
        <p:nvGraphicFramePr>
          <p:cNvPr id="58" name="表 57"/>
          <p:cNvGraphicFramePr>
            <a:graphicFrameLocks noGrp="1"/>
          </p:cNvGraphicFramePr>
          <p:nvPr>
            <p:extLst>
              <p:ext uri="{D42A27DB-BD31-4B8C-83A1-F6EECF244321}">
                <p14:modId xmlns:p14="http://schemas.microsoft.com/office/powerpoint/2010/main" val="3142289416"/>
              </p:ext>
            </p:extLst>
          </p:nvPr>
        </p:nvGraphicFramePr>
        <p:xfrm>
          <a:off x="350813" y="4181309"/>
          <a:ext cx="6051328" cy="2113989"/>
        </p:xfrm>
        <a:graphic>
          <a:graphicData uri="http://schemas.openxmlformats.org/drawingml/2006/table">
            <a:tbl>
              <a:tblPr firstRow="1" bandRow="1">
                <a:tableStyleId>{5C22544A-7EE6-4342-B048-85BDC9FD1C3A}</a:tableStyleId>
              </a:tblPr>
              <a:tblGrid>
                <a:gridCol w="2015470">
                  <a:extLst>
                    <a:ext uri="{9D8B030D-6E8A-4147-A177-3AD203B41FA5}">
                      <a16:colId xmlns:a16="http://schemas.microsoft.com/office/drawing/2014/main" val="2883640048"/>
                    </a:ext>
                  </a:extLst>
                </a:gridCol>
                <a:gridCol w="2017929">
                  <a:extLst>
                    <a:ext uri="{9D8B030D-6E8A-4147-A177-3AD203B41FA5}">
                      <a16:colId xmlns:a16="http://schemas.microsoft.com/office/drawing/2014/main" val="1123245703"/>
                    </a:ext>
                  </a:extLst>
                </a:gridCol>
                <a:gridCol w="2017929">
                  <a:extLst>
                    <a:ext uri="{9D8B030D-6E8A-4147-A177-3AD203B41FA5}">
                      <a16:colId xmlns:a16="http://schemas.microsoft.com/office/drawing/2014/main" val="3689501580"/>
                    </a:ext>
                  </a:extLst>
                </a:gridCol>
              </a:tblGrid>
              <a:tr h="234438">
                <a:tc>
                  <a:txBody>
                    <a:bodyPr/>
                    <a:lstStyle/>
                    <a:p>
                      <a:pPr algn="ctr"/>
                      <a:r>
                        <a:rPr kumimoji="1" lang="ja-JP" altLang="en-US" sz="1200" dirty="0">
                          <a:solidFill>
                            <a:schemeClr val="bg1"/>
                          </a:solidFill>
                          <a:latin typeface="+mn-lt"/>
                        </a:rPr>
                        <a:t>項目名</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a:solidFill>
                            <a:schemeClr val="bg1"/>
                          </a:solidFill>
                          <a:latin typeface="+mn-lt"/>
                        </a:rPr>
                        <a:t>入力方式</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a:solidFill>
                            <a:schemeClr val="bg1"/>
                          </a:solidFill>
                          <a:latin typeface="+mn-lt"/>
                        </a:rPr>
                        <a:t>選択項目</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351658">
                <a:tc>
                  <a:txBody>
                    <a:bodyPr/>
                    <a:lstStyle/>
                    <a:p>
                      <a:pPr algn="ctr"/>
                      <a:r>
                        <a:rPr kumimoji="1" lang="en-US" altLang="ja-JP" sz="900" b="0" dirty="0" err="1">
                          <a:solidFill>
                            <a:schemeClr val="tx1"/>
                          </a:solidFill>
                          <a:latin typeface="+mn-lt"/>
                        </a:rPr>
                        <a:t>httpd</a:t>
                      </a:r>
                      <a:endParaRPr kumimoji="1" lang="ja-JP" altLang="en-US" sz="9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900" dirty="0">
                          <a:solidFill>
                            <a:schemeClr val="tx1"/>
                          </a:solidFill>
                          <a:latin typeface="+mn-lt"/>
                        </a:rPr>
                        <a:t>プルダウン選択</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900" b="0" i="0" kern="1200" dirty="0">
                          <a:solidFill>
                            <a:schemeClr val="dk1"/>
                          </a:solidFill>
                          <a:effectLst/>
                          <a:latin typeface="+mn-lt"/>
                          <a:ea typeface="+mn-ea"/>
                          <a:cs typeface="+mn-cs"/>
                        </a:rPr>
                        <a:t>メニュー作成</a:t>
                      </a:r>
                      <a:r>
                        <a:rPr kumimoji="1" lang="en-US" altLang="ja-JP" sz="900" b="0" i="0" kern="1200" dirty="0">
                          <a:solidFill>
                            <a:schemeClr val="dk1"/>
                          </a:solidFill>
                          <a:effectLst/>
                          <a:latin typeface="+mn-lt"/>
                          <a:ea typeface="+mn-ea"/>
                          <a:cs typeface="+mn-cs"/>
                        </a:rPr>
                        <a:t>:</a:t>
                      </a:r>
                      <a:r>
                        <a:rPr kumimoji="1" lang="ja-JP" altLang="en-US" sz="900" b="0" i="0" kern="1200" dirty="0">
                          <a:solidFill>
                            <a:schemeClr val="dk1"/>
                          </a:solidFill>
                          <a:effectLst/>
                          <a:latin typeface="+mn-lt"/>
                          <a:ea typeface="+mn-ea"/>
                          <a:cs typeface="+mn-cs"/>
                        </a:rPr>
                        <a:t>選択</a:t>
                      </a:r>
                      <a:r>
                        <a:rPr kumimoji="1" lang="en-US" altLang="ja-JP" sz="900" b="0" i="0" kern="1200" dirty="0">
                          <a:solidFill>
                            <a:schemeClr val="dk1"/>
                          </a:solidFill>
                          <a:effectLst/>
                          <a:latin typeface="+mn-lt"/>
                          <a:ea typeface="+mn-ea"/>
                          <a:cs typeface="+mn-cs"/>
                        </a:rPr>
                        <a:t>1:*-(</a:t>
                      </a:r>
                      <a:r>
                        <a:rPr kumimoji="1" lang="ja-JP" altLang="en-US" sz="900" b="0" i="0" kern="1200" dirty="0">
                          <a:solidFill>
                            <a:schemeClr val="dk1"/>
                          </a:solidFill>
                          <a:effectLst/>
                          <a:latin typeface="+mn-lt"/>
                          <a:ea typeface="+mn-ea"/>
                          <a:cs typeface="+mn-cs"/>
                        </a:rPr>
                        <a:t>ブランク</a:t>
                      </a:r>
                      <a:r>
                        <a:rPr kumimoji="1" lang="en-US" altLang="ja-JP" sz="900" b="0" i="0" kern="1200" dirty="0">
                          <a:solidFill>
                            <a:schemeClr val="dk1"/>
                          </a:solidFill>
                          <a:effectLst/>
                          <a:latin typeface="+mn-lt"/>
                          <a:ea typeface="+mn-ea"/>
                          <a:cs typeface="+mn-cs"/>
                        </a:rPr>
                        <a:t>)</a:t>
                      </a:r>
                      <a:endParaRPr kumimoji="1" lang="ja-JP" altLang="en-US" sz="2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r h="390731">
                <a:tc>
                  <a:txBody>
                    <a:bodyPr/>
                    <a:lstStyle/>
                    <a:p>
                      <a:pPr algn="ctr"/>
                      <a:r>
                        <a:rPr kumimoji="1" lang="en-US" altLang="ja-JP" sz="900" b="0" dirty="0" err="1">
                          <a:solidFill>
                            <a:schemeClr val="tx1"/>
                          </a:solidFill>
                          <a:latin typeface="+mn-lt"/>
                        </a:rPr>
                        <a:t>mariadb</a:t>
                      </a:r>
                      <a:r>
                        <a:rPr kumimoji="1" lang="en-US" altLang="ja-JP" sz="900" b="0" dirty="0">
                          <a:solidFill>
                            <a:schemeClr val="tx1"/>
                          </a:solidFill>
                          <a:latin typeface="+mn-lt"/>
                        </a:rPr>
                        <a:t>-server</a:t>
                      </a:r>
                      <a:endParaRPr kumimoji="1" lang="ja-JP" altLang="en-US" sz="9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900" dirty="0">
                          <a:solidFill>
                            <a:schemeClr val="tx1"/>
                          </a:solidFill>
                          <a:latin typeface="+mn-lt"/>
                        </a:rPr>
                        <a:t>プルダウン選択</a:t>
                      </a:r>
                    </a:p>
                    <a:p>
                      <a:pPr algn="ct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kern="1200" dirty="0">
                          <a:solidFill>
                            <a:schemeClr val="dk1"/>
                          </a:solidFill>
                          <a:effectLst/>
                          <a:latin typeface="+mn-lt"/>
                          <a:ea typeface="+mn-ea"/>
                          <a:cs typeface="+mn-cs"/>
                        </a:rPr>
                        <a:t>メニュー作成</a:t>
                      </a:r>
                      <a:r>
                        <a:rPr kumimoji="1" lang="en-US" altLang="ja-JP" sz="900" b="0" i="0" kern="1200" dirty="0">
                          <a:solidFill>
                            <a:schemeClr val="dk1"/>
                          </a:solidFill>
                          <a:effectLst/>
                          <a:latin typeface="+mn-lt"/>
                          <a:ea typeface="+mn-ea"/>
                          <a:cs typeface="+mn-cs"/>
                        </a:rPr>
                        <a:t>:</a:t>
                      </a:r>
                      <a:r>
                        <a:rPr kumimoji="1" lang="ja-JP" altLang="en-US" sz="900" b="0" i="0" kern="1200" dirty="0">
                          <a:solidFill>
                            <a:schemeClr val="dk1"/>
                          </a:solidFill>
                          <a:effectLst/>
                          <a:latin typeface="+mn-lt"/>
                          <a:ea typeface="+mn-ea"/>
                          <a:cs typeface="+mn-cs"/>
                        </a:rPr>
                        <a:t>選択</a:t>
                      </a:r>
                      <a:r>
                        <a:rPr kumimoji="1" lang="en-US" altLang="ja-JP" sz="900" b="0" i="0" kern="1200" dirty="0">
                          <a:solidFill>
                            <a:schemeClr val="dk1"/>
                          </a:solidFill>
                          <a:effectLst/>
                          <a:latin typeface="+mn-lt"/>
                          <a:ea typeface="+mn-ea"/>
                          <a:cs typeface="+mn-cs"/>
                        </a:rPr>
                        <a:t>1:*-(</a:t>
                      </a:r>
                      <a:r>
                        <a:rPr kumimoji="1" lang="ja-JP" altLang="en-US" sz="900" b="0" i="0" kern="1200" dirty="0">
                          <a:solidFill>
                            <a:schemeClr val="dk1"/>
                          </a:solidFill>
                          <a:effectLst/>
                          <a:latin typeface="+mn-lt"/>
                          <a:ea typeface="+mn-ea"/>
                          <a:cs typeface="+mn-cs"/>
                        </a:rPr>
                        <a:t>ブランク</a:t>
                      </a:r>
                      <a:r>
                        <a:rPr kumimoji="1" lang="en-US" altLang="ja-JP" sz="900" b="0" i="0" kern="1200" dirty="0">
                          <a:solidFill>
                            <a:schemeClr val="dk1"/>
                          </a:solidFill>
                          <a:effectLst/>
                          <a:latin typeface="+mn-lt"/>
                          <a:ea typeface="+mn-ea"/>
                          <a:cs typeface="+mn-cs"/>
                        </a:rPr>
                        <a:t>)</a:t>
                      </a:r>
                      <a:endParaRPr kumimoji="1" lang="ja-JP" altLang="en-US" sz="200" dirty="0">
                        <a:solidFill>
                          <a:schemeClr val="tx1"/>
                        </a:solidFill>
                        <a:latin typeface="+mn-lt"/>
                      </a:endParaRPr>
                    </a:p>
                    <a:p>
                      <a:pPr algn="ct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02678294"/>
                  </a:ext>
                </a:extLst>
              </a:tr>
              <a:tr h="351658">
                <a:tc>
                  <a:txBody>
                    <a:bodyPr/>
                    <a:lstStyle/>
                    <a:p>
                      <a:pPr algn="ctr"/>
                      <a:r>
                        <a:rPr kumimoji="1" lang="en-US" altLang="ja-JP" sz="900" b="0" dirty="0" err="1">
                          <a:solidFill>
                            <a:schemeClr val="tx1"/>
                          </a:solidFill>
                          <a:latin typeface="+mn-lt"/>
                        </a:rPr>
                        <a:t>php</a:t>
                      </a:r>
                      <a:endParaRPr kumimoji="1" lang="ja-JP" altLang="en-US" sz="9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900" dirty="0">
                          <a:solidFill>
                            <a:schemeClr val="tx1"/>
                          </a:solidFill>
                          <a:latin typeface="+mn-lt"/>
                        </a:rPr>
                        <a:t>プルダウン選択</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kern="1200" dirty="0">
                          <a:solidFill>
                            <a:schemeClr val="dk1"/>
                          </a:solidFill>
                          <a:effectLst/>
                          <a:latin typeface="+mn-lt"/>
                          <a:ea typeface="+mn-ea"/>
                          <a:cs typeface="+mn-cs"/>
                        </a:rPr>
                        <a:t>メニュー作成</a:t>
                      </a:r>
                      <a:r>
                        <a:rPr kumimoji="1" lang="en-US" altLang="ja-JP" sz="900" b="0" i="0" kern="1200" dirty="0">
                          <a:solidFill>
                            <a:schemeClr val="dk1"/>
                          </a:solidFill>
                          <a:effectLst/>
                          <a:latin typeface="+mn-lt"/>
                          <a:ea typeface="+mn-ea"/>
                          <a:cs typeface="+mn-cs"/>
                        </a:rPr>
                        <a:t>:</a:t>
                      </a:r>
                      <a:r>
                        <a:rPr kumimoji="1" lang="ja-JP" altLang="en-US" sz="900" b="0" i="0" kern="1200" dirty="0">
                          <a:solidFill>
                            <a:schemeClr val="dk1"/>
                          </a:solidFill>
                          <a:effectLst/>
                          <a:latin typeface="+mn-lt"/>
                          <a:ea typeface="+mn-ea"/>
                          <a:cs typeface="+mn-cs"/>
                        </a:rPr>
                        <a:t>選択</a:t>
                      </a:r>
                      <a:r>
                        <a:rPr kumimoji="1" lang="en-US" altLang="ja-JP" sz="900" b="0" i="0" kern="1200" dirty="0">
                          <a:solidFill>
                            <a:schemeClr val="dk1"/>
                          </a:solidFill>
                          <a:effectLst/>
                          <a:latin typeface="+mn-lt"/>
                          <a:ea typeface="+mn-ea"/>
                          <a:cs typeface="+mn-cs"/>
                        </a:rPr>
                        <a:t>1:*-(</a:t>
                      </a:r>
                      <a:r>
                        <a:rPr kumimoji="1" lang="ja-JP" altLang="en-US" sz="900" b="0" i="0" kern="1200" dirty="0">
                          <a:solidFill>
                            <a:schemeClr val="dk1"/>
                          </a:solidFill>
                          <a:effectLst/>
                          <a:latin typeface="+mn-lt"/>
                          <a:ea typeface="+mn-ea"/>
                          <a:cs typeface="+mn-cs"/>
                        </a:rPr>
                        <a:t>ブランク</a:t>
                      </a:r>
                      <a:r>
                        <a:rPr kumimoji="1" lang="en-US" altLang="ja-JP" sz="900" b="0" i="0" kern="1200" dirty="0">
                          <a:solidFill>
                            <a:schemeClr val="dk1"/>
                          </a:solidFill>
                          <a:effectLst/>
                          <a:latin typeface="+mn-lt"/>
                          <a:ea typeface="+mn-ea"/>
                          <a:cs typeface="+mn-cs"/>
                        </a:rPr>
                        <a:t>)</a:t>
                      </a:r>
                      <a:endParaRPr kumimoji="1" lang="ja-JP" altLang="en-US" sz="200" dirty="0">
                        <a:solidFill>
                          <a:schemeClr val="tx1"/>
                        </a:solidFill>
                        <a:latin typeface="+mn-lt"/>
                      </a:endParaRPr>
                    </a:p>
                    <a:p>
                      <a:pPr algn="ct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22572995"/>
                  </a:ext>
                </a:extLst>
              </a:tr>
              <a:tr h="351658">
                <a:tc>
                  <a:txBody>
                    <a:bodyPr/>
                    <a:lstStyle/>
                    <a:p>
                      <a:pPr algn="ctr"/>
                      <a:r>
                        <a:rPr kumimoji="1" lang="en-US" altLang="ja-JP" sz="900" b="0" dirty="0" err="1">
                          <a:solidFill>
                            <a:schemeClr val="tx1"/>
                          </a:solidFill>
                          <a:latin typeface="+mn-lt"/>
                        </a:rPr>
                        <a:t>perl</a:t>
                      </a:r>
                      <a:endParaRPr kumimoji="1" lang="ja-JP" altLang="en-US" sz="9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900" dirty="0">
                          <a:solidFill>
                            <a:schemeClr val="tx1"/>
                          </a:solidFill>
                          <a:latin typeface="+mn-lt"/>
                        </a:rPr>
                        <a:t>プルダウン選択</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kern="1200" dirty="0">
                          <a:solidFill>
                            <a:schemeClr val="dk1"/>
                          </a:solidFill>
                          <a:effectLst/>
                          <a:latin typeface="+mn-lt"/>
                          <a:ea typeface="+mn-ea"/>
                          <a:cs typeface="+mn-cs"/>
                        </a:rPr>
                        <a:t>メニュー作成</a:t>
                      </a:r>
                      <a:r>
                        <a:rPr kumimoji="1" lang="en-US" altLang="ja-JP" sz="900" b="0" i="0" kern="1200" dirty="0">
                          <a:solidFill>
                            <a:schemeClr val="dk1"/>
                          </a:solidFill>
                          <a:effectLst/>
                          <a:latin typeface="+mn-lt"/>
                          <a:ea typeface="+mn-ea"/>
                          <a:cs typeface="+mn-cs"/>
                        </a:rPr>
                        <a:t>:</a:t>
                      </a:r>
                      <a:r>
                        <a:rPr kumimoji="1" lang="ja-JP" altLang="en-US" sz="900" b="0" i="0" kern="1200" dirty="0">
                          <a:solidFill>
                            <a:schemeClr val="dk1"/>
                          </a:solidFill>
                          <a:effectLst/>
                          <a:latin typeface="+mn-lt"/>
                          <a:ea typeface="+mn-ea"/>
                          <a:cs typeface="+mn-cs"/>
                        </a:rPr>
                        <a:t>選択</a:t>
                      </a:r>
                      <a:r>
                        <a:rPr kumimoji="1" lang="en-US" altLang="ja-JP" sz="900" b="0" i="0" kern="1200" dirty="0">
                          <a:solidFill>
                            <a:schemeClr val="dk1"/>
                          </a:solidFill>
                          <a:effectLst/>
                          <a:latin typeface="+mn-lt"/>
                          <a:ea typeface="+mn-ea"/>
                          <a:cs typeface="+mn-cs"/>
                        </a:rPr>
                        <a:t>1:*-(</a:t>
                      </a:r>
                      <a:r>
                        <a:rPr kumimoji="1" lang="ja-JP" altLang="en-US" sz="900" b="0" i="0" kern="1200" dirty="0">
                          <a:solidFill>
                            <a:schemeClr val="dk1"/>
                          </a:solidFill>
                          <a:effectLst/>
                          <a:latin typeface="+mn-lt"/>
                          <a:ea typeface="+mn-ea"/>
                          <a:cs typeface="+mn-cs"/>
                        </a:rPr>
                        <a:t>ブランク</a:t>
                      </a:r>
                      <a:r>
                        <a:rPr kumimoji="1" lang="en-US" altLang="ja-JP" sz="900" b="0" i="0" kern="1200" dirty="0">
                          <a:solidFill>
                            <a:schemeClr val="dk1"/>
                          </a:solidFill>
                          <a:effectLst/>
                          <a:latin typeface="+mn-lt"/>
                          <a:ea typeface="+mn-ea"/>
                          <a:cs typeface="+mn-cs"/>
                        </a:rPr>
                        <a:t>)</a:t>
                      </a:r>
                      <a:endParaRPr kumimoji="1" lang="ja-JP" altLang="en-US" sz="200" dirty="0">
                        <a:solidFill>
                          <a:schemeClr val="tx1"/>
                        </a:solidFill>
                        <a:latin typeface="+mn-lt"/>
                      </a:endParaRPr>
                    </a:p>
                    <a:p>
                      <a:pPr algn="ct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75740015"/>
                  </a:ext>
                </a:extLst>
              </a:tr>
              <a:tr h="351658">
                <a:tc>
                  <a:txBody>
                    <a:bodyPr/>
                    <a:lstStyle/>
                    <a:p>
                      <a:pPr algn="ctr"/>
                      <a:r>
                        <a:rPr kumimoji="1" lang="en-US" altLang="ja-JP" sz="900" b="0" dirty="0">
                          <a:solidFill>
                            <a:schemeClr val="tx1"/>
                          </a:solidFill>
                          <a:latin typeface="+mn-lt"/>
                        </a:rPr>
                        <a:t>python</a:t>
                      </a:r>
                      <a:endParaRPr kumimoji="1" lang="ja-JP" altLang="en-US" sz="9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900" dirty="0">
                          <a:solidFill>
                            <a:schemeClr val="tx1"/>
                          </a:solidFill>
                          <a:latin typeface="+mn-lt"/>
                        </a:rPr>
                        <a:t>プルダウン選択</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kern="1200" dirty="0">
                          <a:solidFill>
                            <a:schemeClr val="dk1"/>
                          </a:solidFill>
                          <a:effectLst/>
                          <a:latin typeface="+mn-lt"/>
                          <a:ea typeface="+mn-ea"/>
                          <a:cs typeface="+mn-cs"/>
                        </a:rPr>
                        <a:t>メニュー作成</a:t>
                      </a:r>
                      <a:r>
                        <a:rPr kumimoji="1" lang="en-US" altLang="ja-JP" sz="900" b="0" i="0" kern="1200" dirty="0">
                          <a:solidFill>
                            <a:schemeClr val="dk1"/>
                          </a:solidFill>
                          <a:effectLst/>
                          <a:latin typeface="+mn-lt"/>
                          <a:ea typeface="+mn-ea"/>
                          <a:cs typeface="+mn-cs"/>
                        </a:rPr>
                        <a:t>:</a:t>
                      </a:r>
                      <a:r>
                        <a:rPr kumimoji="1" lang="ja-JP" altLang="en-US" sz="900" b="0" i="0" kern="1200" dirty="0">
                          <a:solidFill>
                            <a:schemeClr val="dk1"/>
                          </a:solidFill>
                          <a:effectLst/>
                          <a:latin typeface="+mn-lt"/>
                          <a:ea typeface="+mn-ea"/>
                          <a:cs typeface="+mn-cs"/>
                        </a:rPr>
                        <a:t>選択</a:t>
                      </a:r>
                      <a:r>
                        <a:rPr kumimoji="1" lang="en-US" altLang="ja-JP" sz="900" b="0" i="0" kern="1200" dirty="0">
                          <a:solidFill>
                            <a:schemeClr val="dk1"/>
                          </a:solidFill>
                          <a:effectLst/>
                          <a:latin typeface="+mn-lt"/>
                          <a:ea typeface="+mn-ea"/>
                          <a:cs typeface="+mn-cs"/>
                        </a:rPr>
                        <a:t>1:*-(</a:t>
                      </a:r>
                      <a:r>
                        <a:rPr kumimoji="1" lang="ja-JP" altLang="en-US" sz="900" b="0" i="0" kern="1200" dirty="0">
                          <a:solidFill>
                            <a:schemeClr val="dk1"/>
                          </a:solidFill>
                          <a:effectLst/>
                          <a:latin typeface="+mn-lt"/>
                          <a:ea typeface="+mn-ea"/>
                          <a:cs typeface="+mn-cs"/>
                        </a:rPr>
                        <a:t>ブランク</a:t>
                      </a:r>
                      <a:r>
                        <a:rPr kumimoji="1" lang="en-US" altLang="ja-JP" sz="900" b="0" i="0" kern="1200" dirty="0">
                          <a:solidFill>
                            <a:schemeClr val="dk1"/>
                          </a:solidFill>
                          <a:effectLst/>
                          <a:latin typeface="+mn-lt"/>
                          <a:ea typeface="+mn-ea"/>
                          <a:cs typeface="+mn-cs"/>
                        </a:rPr>
                        <a:t>)</a:t>
                      </a:r>
                      <a:endParaRPr kumimoji="1" lang="ja-JP" altLang="en-US" sz="200" dirty="0">
                        <a:solidFill>
                          <a:schemeClr val="tx1"/>
                        </a:solidFill>
                        <a:latin typeface="+mn-lt"/>
                      </a:endParaRPr>
                    </a:p>
                    <a:p>
                      <a:pPr algn="ct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7090557"/>
                  </a:ext>
                </a:extLst>
              </a:tr>
            </a:tbl>
          </a:graphicData>
        </a:graphic>
      </p:graphicFrame>
      <p:sp>
        <p:nvSpPr>
          <p:cNvPr id="27" name="角丸四角形 26"/>
          <p:cNvSpPr/>
          <p:nvPr/>
        </p:nvSpPr>
        <p:spPr bwMode="auto">
          <a:xfrm>
            <a:off x="1655042" y="2132567"/>
            <a:ext cx="3637058" cy="1440453"/>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grpSp>
        <p:nvGrpSpPr>
          <p:cNvPr id="19" name="グループ化 18"/>
          <p:cNvGrpSpPr/>
          <p:nvPr/>
        </p:nvGrpSpPr>
        <p:grpSpPr>
          <a:xfrm>
            <a:off x="6742049" y="1852201"/>
            <a:ext cx="2148045" cy="2368800"/>
            <a:chOff x="6742049" y="1852201"/>
            <a:chExt cx="2148045" cy="2368800"/>
          </a:xfrm>
        </p:grpSpPr>
        <p:sp>
          <p:nvSpPr>
            <p:cNvPr id="20" name="正方形/長方形 19"/>
            <p:cNvSpPr/>
            <p:nvPr/>
          </p:nvSpPr>
          <p:spPr bwMode="auto">
            <a:xfrm>
              <a:off x="6742049" y="1852201"/>
              <a:ext cx="2148045" cy="2368800"/>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21" name="角丸四角形 20"/>
            <p:cNvSpPr/>
            <p:nvPr/>
          </p:nvSpPr>
          <p:spPr bwMode="auto">
            <a:xfrm>
              <a:off x="6814060" y="1980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Playbook</a:t>
              </a:r>
              <a:r>
                <a:rPr lang="ja-JP" altLang="en-US" sz="900" b="1" dirty="0">
                  <a:latin typeface="+mn-ea"/>
                </a:rPr>
                <a:t>をアップロードして</a:t>
              </a:r>
            </a:p>
            <a:p>
              <a:pPr algn="ctr"/>
              <a:r>
                <a:rPr lang="ja-JP" altLang="en-US" sz="900" b="1" dirty="0">
                  <a:latin typeface="+mn-ea"/>
                </a:rPr>
                <a:t>ジョブ</a:t>
              </a:r>
              <a:r>
                <a:rPr lang="en-US" altLang="ja-JP" sz="900" b="1" dirty="0">
                  <a:latin typeface="+mn-ea"/>
                </a:rPr>
                <a:t>(Movement)</a:t>
              </a:r>
              <a:r>
                <a:rPr lang="ja-JP" altLang="en-US" sz="900" b="1" dirty="0">
                  <a:latin typeface="+mn-ea"/>
                </a:rPr>
                <a:t>に紐付け</a:t>
              </a:r>
            </a:p>
          </p:txBody>
        </p:sp>
        <p:sp>
          <p:nvSpPr>
            <p:cNvPr id="22" name="角丸四角形 21"/>
            <p:cNvSpPr/>
            <p:nvPr/>
          </p:nvSpPr>
          <p:spPr bwMode="auto">
            <a:xfrm>
              <a:off x="6814060" y="2412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a:t>
              </a:r>
              <a:r>
                <a:rPr lang="en-US" altLang="ja-JP" sz="900" b="1" dirty="0">
                  <a:latin typeface="+mn-ea"/>
                </a:rPr>
                <a:t>(Movement)</a:t>
              </a:r>
              <a:r>
                <a:rPr lang="ja-JP" altLang="en-US" sz="900" b="1" dirty="0">
                  <a:latin typeface="+mn-ea"/>
                </a:rPr>
                <a:t>を</a:t>
              </a:r>
            </a:p>
            <a:p>
              <a:pPr algn="ctr"/>
              <a:r>
                <a:rPr lang="ja-JP" altLang="en-US" sz="900" b="1" dirty="0">
                  <a:latin typeface="+mn-ea"/>
                </a:rPr>
                <a:t>ジョブフロー</a:t>
              </a:r>
              <a:r>
                <a:rPr lang="en-US" altLang="ja-JP" sz="900" b="1" dirty="0">
                  <a:latin typeface="+mn-ea"/>
                </a:rPr>
                <a:t>(Conductor)</a:t>
              </a:r>
              <a:r>
                <a:rPr lang="ja-JP" altLang="en-US" sz="900" b="1" dirty="0">
                  <a:latin typeface="+mn-ea"/>
                </a:rPr>
                <a:t>に組込み</a:t>
              </a:r>
            </a:p>
          </p:txBody>
        </p:sp>
        <p:sp>
          <p:nvSpPr>
            <p:cNvPr id="24" name="角丸四角形 23"/>
            <p:cNvSpPr/>
            <p:nvPr/>
          </p:nvSpPr>
          <p:spPr bwMode="auto">
            <a:xfrm>
              <a:off x="6814060" y="2844000"/>
              <a:ext cx="2004289" cy="366867"/>
            </a:xfrm>
            <a:prstGeom prst="roundRect">
              <a:avLst/>
            </a:prstGeom>
            <a:solidFill>
              <a:schemeClr val="accent6">
                <a:lumMod val="10000"/>
                <a:lumOff val="90000"/>
              </a:schemeClr>
            </a:solid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solidFill>
                    <a:srgbClr val="FF0000"/>
                  </a:solidFill>
                  <a:latin typeface="+mn-ea"/>
                </a:rPr>
                <a:t>CMDB</a:t>
              </a:r>
              <a:r>
                <a:rPr lang="ja-JP" altLang="en-US" sz="900" b="1" dirty="0">
                  <a:solidFill>
                    <a:srgbClr val="FF0000"/>
                  </a:solidFill>
                  <a:latin typeface="+mn-ea"/>
                </a:rPr>
                <a:t>にパラメータシートを設定</a:t>
              </a:r>
            </a:p>
          </p:txBody>
        </p:sp>
        <p:sp>
          <p:nvSpPr>
            <p:cNvPr id="25" name="角丸四角形 24"/>
            <p:cNvSpPr/>
            <p:nvPr/>
          </p:nvSpPr>
          <p:spPr bwMode="auto">
            <a:xfrm>
              <a:off x="6814060" y="3276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パラメータシートの項目と</a:t>
              </a:r>
              <a:endParaRPr lang="en-US" altLang="ja-JP" sz="900" b="1" dirty="0">
                <a:latin typeface="+mn-ea"/>
              </a:endParaRPr>
            </a:p>
            <a:p>
              <a:pPr algn="ctr"/>
              <a:r>
                <a:rPr lang="en-US" altLang="ja-JP" sz="900" b="1" dirty="0">
                  <a:latin typeface="+mn-ea"/>
                </a:rPr>
                <a:t>Playbook</a:t>
              </a:r>
              <a:r>
                <a:rPr lang="ja-JP" altLang="en-US" sz="900" b="1" dirty="0">
                  <a:latin typeface="+mn-ea"/>
                </a:rPr>
                <a:t>の変数の紐付け</a:t>
              </a:r>
            </a:p>
          </p:txBody>
        </p:sp>
        <p:sp>
          <p:nvSpPr>
            <p:cNvPr id="26" name="角丸四角形 25"/>
            <p:cNvSpPr/>
            <p:nvPr/>
          </p:nvSpPr>
          <p:spPr bwMode="auto">
            <a:xfrm>
              <a:off x="6814060" y="3708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dirty="0">
                  <a:latin typeface="+mn-ea"/>
                </a:rPr>
                <a:t>機器一覧にターゲットとなる</a:t>
              </a:r>
            </a:p>
            <a:p>
              <a:pPr algn="ctr"/>
              <a:r>
                <a:rPr lang="en-US" altLang="ja-JP" sz="800" b="1" dirty="0">
                  <a:latin typeface="+mn-ea"/>
                </a:rPr>
                <a:t>Linux</a:t>
              </a:r>
              <a:r>
                <a:rPr lang="ja-JP" altLang="en-US" sz="800" b="1" dirty="0">
                  <a:latin typeface="+mn-ea"/>
                </a:rPr>
                <a:t>マシンを登録</a:t>
              </a:r>
            </a:p>
          </p:txBody>
        </p:sp>
      </p:grpSp>
    </p:spTree>
    <p:extLst>
      <p:ext uri="{BB962C8B-B14F-4D97-AF65-F5344CB8AC3E}">
        <p14:creationId xmlns:p14="http://schemas.microsoft.com/office/powerpoint/2010/main" val="32074279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686285" y="1852201"/>
            <a:ext cx="7034356" cy="3952429"/>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sz="2200" dirty="0"/>
              <a:t>3.3 CMDB</a:t>
            </a:r>
            <a:r>
              <a:rPr lang="ja-JP" altLang="en-US" sz="2200" dirty="0"/>
              <a:t>にパラメータシートを設定</a:t>
            </a:r>
            <a:r>
              <a:rPr lang="en-US" altLang="ja-JP" sz="2200" dirty="0"/>
              <a:t>(3/3)</a:t>
            </a:r>
            <a:endParaRPr lang="ja-JP" altLang="en-US" sz="2200"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パラメータシートを作成する</a:t>
            </a:r>
            <a:endParaRPr lang="en-US" altLang="ja-JP" dirty="0"/>
          </a:p>
          <a:p>
            <a:pPr lvl="1"/>
            <a:r>
              <a:rPr lang="ja-JP" altLang="en-US" dirty="0"/>
              <a:t>項目の移動が完了できたら作成をクリックして下さい。</a:t>
            </a:r>
            <a:endParaRPr lang="en-US" altLang="ja-JP" dirty="0"/>
          </a:p>
        </p:txBody>
      </p:sp>
      <p:sp>
        <p:nvSpPr>
          <p:cNvPr id="46" name="角丸四角形 45"/>
          <p:cNvSpPr/>
          <p:nvPr/>
        </p:nvSpPr>
        <p:spPr bwMode="auto">
          <a:xfrm>
            <a:off x="2361243" y="2478850"/>
            <a:ext cx="202445" cy="157635"/>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48" name="角丸四角形 47"/>
          <p:cNvSpPr/>
          <p:nvPr/>
        </p:nvSpPr>
        <p:spPr bwMode="auto">
          <a:xfrm>
            <a:off x="2498755" y="1981787"/>
            <a:ext cx="3641455" cy="280132"/>
          </a:xfrm>
          <a:prstGeom prst="roundRect">
            <a:avLst/>
          </a:prstGeom>
          <a:solidFill>
            <a:schemeClr val="bg2"/>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a:latin typeface="+mn-ea"/>
              </a:rPr>
              <a:t>カラムグループの領域に項目をドラッグ</a:t>
            </a:r>
            <a:r>
              <a:rPr lang="en-US" altLang="ja-JP" sz="1200" dirty="0">
                <a:latin typeface="+mn-ea"/>
              </a:rPr>
              <a:t>&amp;</a:t>
            </a:r>
            <a:r>
              <a:rPr lang="ja-JP" altLang="en-US" sz="1200" dirty="0">
                <a:latin typeface="+mn-ea"/>
              </a:rPr>
              <a:t>ドロップ</a:t>
            </a:r>
            <a:endParaRPr lang="en-US" altLang="ja-JP" sz="1200" dirty="0">
              <a:latin typeface="+mn-ea"/>
            </a:endParaRPr>
          </a:p>
        </p:txBody>
      </p:sp>
      <p:sp>
        <p:nvSpPr>
          <p:cNvPr id="47" name="円形吹き出し 46"/>
          <p:cNvSpPr/>
          <p:nvPr/>
        </p:nvSpPr>
        <p:spPr bwMode="auto">
          <a:xfrm>
            <a:off x="2262146" y="2003767"/>
            <a:ext cx="301542" cy="312200"/>
          </a:xfrm>
          <a:prstGeom prst="wedgeEllipseCallout">
            <a:avLst>
              <a:gd name="adj1" fmla="val -1464"/>
              <a:gd name="adj2" fmla="val 87508"/>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6</a:t>
            </a:r>
            <a:endParaRPr kumimoji="1" lang="ja-JP" altLang="en-US" sz="1400" b="1" dirty="0">
              <a:latin typeface="+mn-ea"/>
            </a:endParaRPr>
          </a:p>
        </p:txBody>
      </p:sp>
      <p:sp>
        <p:nvSpPr>
          <p:cNvPr id="20" name="フリーフォーム 19"/>
          <p:cNvSpPr/>
          <p:nvPr/>
        </p:nvSpPr>
        <p:spPr>
          <a:xfrm rot="4138296" flipH="1">
            <a:off x="1940784" y="3433532"/>
            <a:ext cx="716197" cy="644390"/>
          </a:xfrm>
          <a:custGeom>
            <a:avLst/>
            <a:gdLst>
              <a:gd name="connsiteX0" fmla="*/ 345667 w 955267"/>
              <a:gd name="connsiteY0" fmla="*/ 0 h 1001485"/>
              <a:gd name="connsiteX1" fmla="*/ 26353 w 955267"/>
              <a:gd name="connsiteY1" fmla="*/ 377371 h 1001485"/>
              <a:gd name="connsiteX2" fmla="*/ 955267 w 955267"/>
              <a:gd name="connsiteY2" fmla="*/ 1001485 h 1001485"/>
            </a:gdLst>
            <a:ahLst/>
            <a:cxnLst>
              <a:cxn ang="0">
                <a:pos x="connsiteX0" y="connsiteY0"/>
              </a:cxn>
              <a:cxn ang="0">
                <a:pos x="connsiteX1" y="connsiteY1"/>
              </a:cxn>
              <a:cxn ang="0">
                <a:pos x="connsiteX2" y="connsiteY2"/>
              </a:cxn>
            </a:cxnLst>
            <a:rect l="l" t="t" r="r" b="b"/>
            <a:pathLst>
              <a:path w="955267" h="1001485">
                <a:moveTo>
                  <a:pt x="345667" y="0"/>
                </a:moveTo>
                <a:cubicBezTo>
                  <a:pt x="135210" y="105228"/>
                  <a:pt x="-75247" y="210457"/>
                  <a:pt x="26353" y="377371"/>
                </a:cubicBezTo>
                <a:cubicBezTo>
                  <a:pt x="127953" y="544285"/>
                  <a:pt x="541610" y="772885"/>
                  <a:pt x="955267" y="1001485"/>
                </a:cubicBezTo>
              </a:path>
            </a:pathLst>
          </a:custGeom>
          <a:noFill/>
          <a:ln w="63500">
            <a:solidFill>
              <a:srgbClr val="FF0000"/>
            </a:solidFill>
            <a:tailEnd type="arrow"/>
          </a:ln>
          <a:effectLst>
            <a:glow rad="63500">
              <a:schemeClr val="bg1">
                <a:alpha val="8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 name="角丸四角形 20"/>
          <p:cNvSpPr/>
          <p:nvPr/>
        </p:nvSpPr>
        <p:spPr bwMode="auto">
          <a:xfrm>
            <a:off x="3137118" y="2488622"/>
            <a:ext cx="202445" cy="157635"/>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22" name="角丸四角形 21"/>
          <p:cNvSpPr/>
          <p:nvPr/>
        </p:nvSpPr>
        <p:spPr bwMode="auto">
          <a:xfrm>
            <a:off x="3956198" y="2488621"/>
            <a:ext cx="202445" cy="157635"/>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24" name="角丸四角形 23"/>
          <p:cNvSpPr/>
          <p:nvPr/>
        </p:nvSpPr>
        <p:spPr bwMode="auto">
          <a:xfrm>
            <a:off x="4732073" y="2488621"/>
            <a:ext cx="201600" cy="158479"/>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26" name="角丸四角形 25"/>
          <p:cNvSpPr/>
          <p:nvPr/>
        </p:nvSpPr>
        <p:spPr bwMode="auto">
          <a:xfrm>
            <a:off x="2123661" y="4149778"/>
            <a:ext cx="4690399" cy="2062953"/>
          </a:xfrm>
          <a:prstGeom prst="roundRect">
            <a:avLst/>
          </a:prstGeom>
          <a:solidFill>
            <a:schemeClr val="bg2"/>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en-US" altLang="ja-JP" sz="1200" dirty="0">
              <a:solidFill>
                <a:srgbClr val="FF0000"/>
              </a:solidFill>
              <a:latin typeface="+mn-ea"/>
            </a:endParaRPr>
          </a:p>
        </p:txBody>
      </p:sp>
      <p:sp>
        <p:nvSpPr>
          <p:cNvPr id="28" name="円形吹き出し 27"/>
          <p:cNvSpPr/>
          <p:nvPr/>
        </p:nvSpPr>
        <p:spPr bwMode="auto">
          <a:xfrm>
            <a:off x="6014795" y="4005080"/>
            <a:ext cx="301542" cy="312200"/>
          </a:xfrm>
          <a:prstGeom prst="wedgeEllipseCallout">
            <a:avLst>
              <a:gd name="adj1" fmla="val -307461"/>
              <a:gd name="adj2" fmla="val -157454"/>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7</a:t>
            </a:r>
            <a:endParaRPr kumimoji="1" lang="ja-JP" altLang="en-US" sz="1400" b="1" dirty="0">
              <a:latin typeface="+mn-ea"/>
            </a:endParaRPr>
          </a:p>
        </p:txBody>
      </p:sp>
      <p:sp>
        <p:nvSpPr>
          <p:cNvPr id="7" name="テキスト ボックス 6"/>
          <p:cNvSpPr txBox="1"/>
          <p:nvPr/>
        </p:nvSpPr>
        <p:spPr>
          <a:xfrm>
            <a:off x="2163131" y="4198987"/>
            <a:ext cx="4303976" cy="276999"/>
          </a:xfrm>
          <a:prstGeom prst="rect">
            <a:avLst/>
          </a:prstGeom>
          <a:noFill/>
        </p:spPr>
        <p:txBody>
          <a:bodyPr wrap="square" rtlCol="0">
            <a:spAutoFit/>
          </a:bodyPr>
          <a:lstStyle/>
          <a:p>
            <a:r>
              <a:rPr lang="ja-JP" altLang="en-US" sz="1200" dirty="0"/>
              <a:t>すべての項目を</a:t>
            </a:r>
            <a:r>
              <a:rPr lang="ja-JP" altLang="en-US" sz="1200" dirty="0">
                <a:latin typeface="+mn-ea"/>
              </a:rPr>
              <a:t>移動すると以下のようになります</a:t>
            </a:r>
            <a:endParaRPr lang="en-US" altLang="ja-JP" sz="1200" dirty="0">
              <a:latin typeface="+mn-ea"/>
            </a:endParaRPr>
          </a:p>
        </p:txBody>
      </p:sp>
      <p:sp>
        <p:nvSpPr>
          <p:cNvPr id="29" name="円形吹き出し 28"/>
          <p:cNvSpPr/>
          <p:nvPr/>
        </p:nvSpPr>
        <p:spPr bwMode="auto">
          <a:xfrm>
            <a:off x="964895" y="5448472"/>
            <a:ext cx="301542" cy="312200"/>
          </a:xfrm>
          <a:prstGeom prst="wedgeEllipseCallout">
            <a:avLst>
              <a:gd name="adj1" fmla="val 136372"/>
              <a:gd name="adj2" fmla="val -3021"/>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8</a:t>
            </a:r>
            <a:endParaRPr kumimoji="1" lang="ja-JP" altLang="en-US" sz="1400" b="1" dirty="0">
              <a:latin typeface="+mn-ea"/>
            </a:endParaRPr>
          </a:p>
        </p:txBody>
      </p:sp>
      <p:sp>
        <p:nvSpPr>
          <p:cNvPr id="30" name="角丸四角形 29"/>
          <p:cNvSpPr/>
          <p:nvPr/>
        </p:nvSpPr>
        <p:spPr bwMode="auto">
          <a:xfrm>
            <a:off x="1421001" y="5448472"/>
            <a:ext cx="607868" cy="196885"/>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grpSp>
        <p:nvGrpSpPr>
          <p:cNvPr id="35" name="グループ化 34"/>
          <p:cNvGrpSpPr/>
          <p:nvPr/>
        </p:nvGrpSpPr>
        <p:grpSpPr>
          <a:xfrm>
            <a:off x="6742049" y="1852201"/>
            <a:ext cx="2148045" cy="2368800"/>
            <a:chOff x="6742049" y="1852201"/>
            <a:chExt cx="2148045" cy="2368800"/>
          </a:xfrm>
        </p:grpSpPr>
        <p:sp>
          <p:nvSpPr>
            <p:cNvPr id="36" name="正方形/長方形 35"/>
            <p:cNvSpPr/>
            <p:nvPr/>
          </p:nvSpPr>
          <p:spPr bwMode="auto">
            <a:xfrm>
              <a:off x="6742049" y="1852201"/>
              <a:ext cx="2148045" cy="2368800"/>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38" name="角丸四角形 37"/>
            <p:cNvSpPr/>
            <p:nvPr/>
          </p:nvSpPr>
          <p:spPr bwMode="auto">
            <a:xfrm>
              <a:off x="6814060" y="1980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Playbook</a:t>
              </a:r>
              <a:r>
                <a:rPr lang="ja-JP" altLang="en-US" sz="900" b="1" dirty="0">
                  <a:latin typeface="+mn-ea"/>
                </a:rPr>
                <a:t>をアップロードして</a:t>
              </a:r>
            </a:p>
            <a:p>
              <a:pPr algn="ctr"/>
              <a:r>
                <a:rPr lang="ja-JP" altLang="en-US" sz="900" b="1" dirty="0">
                  <a:latin typeface="+mn-ea"/>
                </a:rPr>
                <a:t>ジョブ</a:t>
              </a:r>
              <a:r>
                <a:rPr lang="en-US" altLang="ja-JP" sz="900" b="1" dirty="0">
                  <a:latin typeface="+mn-ea"/>
                </a:rPr>
                <a:t>(Movement)</a:t>
              </a:r>
              <a:r>
                <a:rPr lang="ja-JP" altLang="en-US" sz="900" b="1" dirty="0">
                  <a:latin typeface="+mn-ea"/>
                </a:rPr>
                <a:t>に紐付け</a:t>
              </a:r>
            </a:p>
          </p:txBody>
        </p:sp>
        <p:sp>
          <p:nvSpPr>
            <p:cNvPr id="39" name="角丸四角形 38"/>
            <p:cNvSpPr/>
            <p:nvPr/>
          </p:nvSpPr>
          <p:spPr bwMode="auto">
            <a:xfrm>
              <a:off x="6814060" y="2412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a:t>
              </a:r>
              <a:r>
                <a:rPr lang="en-US" altLang="ja-JP" sz="900" b="1" dirty="0">
                  <a:latin typeface="+mn-ea"/>
                </a:rPr>
                <a:t>(Movement)</a:t>
              </a:r>
              <a:r>
                <a:rPr lang="ja-JP" altLang="en-US" sz="900" b="1" dirty="0">
                  <a:latin typeface="+mn-ea"/>
                </a:rPr>
                <a:t>を</a:t>
              </a:r>
            </a:p>
            <a:p>
              <a:pPr algn="ctr"/>
              <a:r>
                <a:rPr lang="ja-JP" altLang="en-US" sz="900" b="1" dirty="0">
                  <a:latin typeface="+mn-ea"/>
                </a:rPr>
                <a:t>ジョブフロー</a:t>
              </a:r>
              <a:r>
                <a:rPr lang="en-US" altLang="ja-JP" sz="900" b="1" dirty="0">
                  <a:latin typeface="+mn-ea"/>
                </a:rPr>
                <a:t>(Conductor)</a:t>
              </a:r>
              <a:r>
                <a:rPr lang="ja-JP" altLang="en-US" sz="900" b="1" dirty="0">
                  <a:latin typeface="+mn-ea"/>
                </a:rPr>
                <a:t>に組込み</a:t>
              </a:r>
            </a:p>
          </p:txBody>
        </p:sp>
        <p:sp>
          <p:nvSpPr>
            <p:cNvPr id="40" name="角丸四角形 39"/>
            <p:cNvSpPr/>
            <p:nvPr/>
          </p:nvSpPr>
          <p:spPr bwMode="auto">
            <a:xfrm>
              <a:off x="6814060" y="2844000"/>
              <a:ext cx="2004289" cy="366867"/>
            </a:xfrm>
            <a:prstGeom prst="roundRect">
              <a:avLst/>
            </a:prstGeom>
            <a:solidFill>
              <a:schemeClr val="accent6">
                <a:lumMod val="10000"/>
                <a:lumOff val="90000"/>
              </a:schemeClr>
            </a:solid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solidFill>
                    <a:srgbClr val="FF0000"/>
                  </a:solidFill>
                  <a:latin typeface="+mn-ea"/>
                </a:rPr>
                <a:t>CMDB</a:t>
              </a:r>
              <a:r>
                <a:rPr lang="ja-JP" altLang="en-US" sz="900" b="1" dirty="0">
                  <a:solidFill>
                    <a:srgbClr val="FF0000"/>
                  </a:solidFill>
                  <a:latin typeface="+mn-ea"/>
                </a:rPr>
                <a:t>にパラメータシートを設定</a:t>
              </a:r>
            </a:p>
          </p:txBody>
        </p:sp>
        <p:sp>
          <p:nvSpPr>
            <p:cNvPr id="41" name="角丸四角形 40"/>
            <p:cNvSpPr/>
            <p:nvPr/>
          </p:nvSpPr>
          <p:spPr bwMode="auto">
            <a:xfrm>
              <a:off x="6814060" y="3276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パラメータシートの項目と</a:t>
              </a:r>
              <a:endParaRPr lang="en-US" altLang="ja-JP" sz="900" b="1" dirty="0">
                <a:latin typeface="+mn-ea"/>
              </a:endParaRPr>
            </a:p>
            <a:p>
              <a:pPr algn="ctr"/>
              <a:r>
                <a:rPr lang="en-US" altLang="ja-JP" sz="900" b="1" dirty="0">
                  <a:latin typeface="+mn-ea"/>
                </a:rPr>
                <a:t>Playbook</a:t>
              </a:r>
              <a:r>
                <a:rPr lang="ja-JP" altLang="en-US" sz="900" b="1" dirty="0">
                  <a:latin typeface="+mn-ea"/>
                </a:rPr>
                <a:t>の変数の紐付け</a:t>
              </a:r>
            </a:p>
          </p:txBody>
        </p:sp>
        <p:sp>
          <p:nvSpPr>
            <p:cNvPr id="42" name="角丸四角形 41"/>
            <p:cNvSpPr/>
            <p:nvPr/>
          </p:nvSpPr>
          <p:spPr bwMode="auto">
            <a:xfrm>
              <a:off x="6814060" y="3708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dirty="0">
                  <a:latin typeface="+mn-ea"/>
                </a:rPr>
                <a:t>機器一覧にターゲットとなる</a:t>
              </a:r>
            </a:p>
            <a:p>
              <a:pPr algn="ctr"/>
              <a:r>
                <a:rPr lang="en-US" altLang="ja-JP" sz="800" b="1" dirty="0">
                  <a:latin typeface="+mn-ea"/>
                </a:rPr>
                <a:t>Linux</a:t>
              </a:r>
              <a:r>
                <a:rPr lang="ja-JP" altLang="en-US" sz="800" b="1" dirty="0">
                  <a:latin typeface="+mn-ea"/>
                </a:rPr>
                <a:t>マシンを登録</a:t>
              </a:r>
            </a:p>
          </p:txBody>
        </p:sp>
      </p:grpSp>
      <p:pic>
        <p:nvPicPr>
          <p:cNvPr id="6" name="図 5"/>
          <p:cNvPicPr>
            <a:picLocks noChangeAspect="1"/>
          </p:cNvPicPr>
          <p:nvPr/>
        </p:nvPicPr>
        <p:blipFill>
          <a:blip r:embed="rId3"/>
          <a:stretch>
            <a:fillRect/>
          </a:stretch>
        </p:blipFill>
        <p:spPr>
          <a:xfrm>
            <a:off x="2385604" y="4468846"/>
            <a:ext cx="4205635" cy="1674811"/>
          </a:xfrm>
          <a:prstGeom prst="rect">
            <a:avLst/>
          </a:prstGeom>
        </p:spPr>
      </p:pic>
    </p:spTree>
    <p:extLst>
      <p:ext uri="{BB962C8B-B14F-4D97-AF65-F5344CB8AC3E}">
        <p14:creationId xmlns:p14="http://schemas.microsoft.com/office/powerpoint/2010/main" val="3548365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283865" y="2346391"/>
            <a:ext cx="6407119" cy="3600000"/>
          </a:xfrm>
          <a:prstGeom prst="rect">
            <a:avLst/>
          </a:prstGeom>
        </p:spPr>
      </p:pic>
      <p:sp>
        <p:nvSpPr>
          <p:cNvPr id="43" name="角丸四角形 42"/>
          <p:cNvSpPr/>
          <p:nvPr/>
        </p:nvSpPr>
        <p:spPr bwMode="auto">
          <a:xfrm>
            <a:off x="99406" y="4416478"/>
            <a:ext cx="6776914" cy="2290222"/>
          </a:xfrm>
          <a:prstGeom prst="roundRect">
            <a:avLst/>
          </a:prstGeom>
          <a:solidFill>
            <a:schemeClr val="bg2"/>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sz="1200" dirty="0">
              <a:solidFill>
                <a:srgbClr val="FF0000"/>
              </a:solidFill>
              <a:latin typeface="+mn-ea"/>
            </a:endParaRPr>
          </a:p>
        </p:txBody>
      </p:sp>
      <p:sp>
        <p:nvSpPr>
          <p:cNvPr id="2" name="タイトル 1"/>
          <p:cNvSpPr>
            <a:spLocks noGrp="1"/>
          </p:cNvSpPr>
          <p:nvPr>
            <p:ph type="title"/>
          </p:nvPr>
        </p:nvSpPr>
        <p:spPr>
          <a:xfrm>
            <a:off x="107380" y="115200"/>
            <a:ext cx="8784000" cy="468000"/>
          </a:xfrm>
        </p:spPr>
        <p:txBody>
          <a:bodyPr>
            <a:normAutofit/>
          </a:bodyPr>
          <a:lstStyle/>
          <a:p>
            <a:r>
              <a:rPr lang="en-US" altLang="ja-JP" sz="2200" dirty="0"/>
              <a:t>3.4 </a:t>
            </a:r>
            <a:r>
              <a:rPr lang="ja-JP" altLang="en-US" sz="2200" dirty="0"/>
              <a:t>パラメータシートの項目と</a:t>
            </a:r>
            <a:r>
              <a:rPr lang="en-US" altLang="ja-JP" sz="2200" dirty="0"/>
              <a:t>Playbook</a:t>
            </a:r>
            <a:r>
              <a:rPr lang="ja-JP" altLang="en-US" sz="2200" dirty="0"/>
              <a:t>の変数の紐付け</a:t>
            </a:r>
            <a:r>
              <a:rPr lang="en-US" altLang="ja-JP" sz="2200" dirty="0"/>
              <a:t>(1/3)</a:t>
            </a:r>
            <a:endParaRPr lang="ja-JP" altLang="en-US" sz="2200"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a:t>
            </a:r>
            <a:r>
              <a:rPr lang="zh-TW" altLang="en-US" dirty="0"/>
              <a:t>代入値自動登録設定</a:t>
            </a:r>
            <a:r>
              <a:rPr lang="ja-JP" altLang="en-US" dirty="0"/>
              <a:t>」作成</a:t>
            </a:r>
            <a:endParaRPr lang="en-US" altLang="ja-JP" dirty="0"/>
          </a:p>
          <a:p>
            <a:pPr lvl="1"/>
            <a:r>
              <a:rPr lang="ja-JP" altLang="en-US" dirty="0"/>
              <a:t>最後に代入値自動登録を行います。</a:t>
            </a:r>
            <a:endParaRPr lang="en-US" altLang="ja-JP" dirty="0"/>
          </a:p>
          <a:p>
            <a:pPr marL="180000" lvl="1" indent="0">
              <a:buNone/>
            </a:pPr>
            <a:r>
              <a:rPr lang="ja-JP" altLang="en-US" dirty="0"/>
              <a:t> 「</a:t>
            </a:r>
            <a:r>
              <a:rPr lang="en-US" altLang="ja-JP" dirty="0"/>
              <a:t>Ansible-Legacy</a:t>
            </a:r>
            <a:r>
              <a:rPr lang="ja-JP" altLang="en-US" dirty="0"/>
              <a:t>」メニューグループ </a:t>
            </a:r>
            <a:r>
              <a:rPr lang="en-US" altLang="ja-JP" dirty="0"/>
              <a:t>&gt;&gt;</a:t>
            </a:r>
            <a:r>
              <a:rPr lang="ja-JP" altLang="en-US" dirty="0"/>
              <a:t>「</a:t>
            </a:r>
            <a:r>
              <a:rPr lang="zh-TW" altLang="en-US" dirty="0"/>
              <a:t>代入値自動登録設定</a:t>
            </a:r>
            <a:r>
              <a:rPr lang="ja-JP" altLang="en-US" dirty="0"/>
              <a:t>」メニューをクリック。</a:t>
            </a:r>
            <a:endParaRPr lang="en-US" altLang="ja-JP" dirty="0"/>
          </a:p>
          <a:p>
            <a:pPr marL="180000" lvl="1" indent="0">
              <a:buNone/>
            </a:pPr>
            <a:r>
              <a:rPr lang="ja-JP" altLang="en-US" dirty="0"/>
              <a:t>  各項目へ下表のように入力、選択して下さい。</a:t>
            </a:r>
            <a:r>
              <a:rPr lang="en-US" altLang="ja-JP" dirty="0"/>
              <a:t>(</a:t>
            </a:r>
            <a:r>
              <a:rPr lang="ja-JP" altLang="en-US" dirty="0"/>
              <a:t>次ページへ続く</a:t>
            </a:r>
            <a:r>
              <a:rPr lang="en-US" altLang="ja-JP" dirty="0"/>
              <a:t>)</a:t>
            </a:r>
            <a:endParaRPr lang="ja-JP" altLang="en-US" dirty="0"/>
          </a:p>
        </p:txBody>
      </p:sp>
      <p:sp>
        <p:nvSpPr>
          <p:cNvPr id="34" name="角丸四角形 33"/>
          <p:cNvSpPr/>
          <p:nvPr/>
        </p:nvSpPr>
        <p:spPr bwMode="auto">
          <a:xfrm>
            <a:off x="1181254" y="3501010"/>
            <a:ext cx="5300614" cy="849227"/>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grpSp>
        <p:nvGrpSpPr>
          <p:cNvPr id="4" name="グループ化 3"/>
          <p:cNvGrpSpPr/>
          <p:nvPr/>
        </p:nvGrpSpPr>
        <p:grpSpPr>
          <a:xfrm>
            <a:off x="6742049" y="1852201"/>
            <a:ext cx="2148045" cy="2368800"/>
            <a:chOff x="6742049" y="1852201"/>
            <a:chExt cx="2148045" cy="2368800"/>
          </a:xfrm>
        </p:grpSpPr>
        <p:sp>
          <p:nvSpPr>
            <p:cNvPr id="39" name="正方形/長方形 38"/>
            <p:cNvSpPr/>
            <p:nvPr/>
          </p:nvSpPr>
          <p:spPr bwMode="auto">
            <a:xfrm>
              <a:off x="6742049" y="1852201"/>
              <a:ext cx="2148045" cy="2368800"/>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40" name="角丸四角形 39"/>
            <p:cNvSpPr/>
            <p:nvPr/>
          </p:nvSpPr>
          <p:spPr bwMode="auto">
            <a:xfrm>
              <a:off x="6814060" y="1983693"/>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Playbook</a:t>
              </a:r>
              <a:r>
                <a:rPr lang="ja-JP" altLang="en-US" sz="900" b="1" dirty="0">
                  <a:latin typeface="+mn-ea"/>
                </a:rPr>
                <a:t>をアップロードして</a:t>
              </a:r>
            </a:p>
            <a:p>
              <a:pPr algn="ctr"/>
              <a:r>
                <a:rPr lang="ja-JP" altLang="en-US" sz="900" b="1" dirty="0">
                  <a:latin typeface="+mn-ea"/>
                </a:rPr>
                <a:t>ジョブ</a:t>
              </a:r>
              <a:r>
                <a:rPr lang="en-US" altLang="ja-JP" sz="900" b="1" dirty="0">
                  <a:latin typeface="+mn-ea"/>
                </a:rPr>
                <a:t>(Movement)</a:t>
              </a:r>
              <a:r>
                <a:rPr lang="ja-JP" altLang="en-US" sz="900" b="1" dirty="0">
                  <a:latin typeface="+mn-ea"/>
                </a:rPr>
                <a:t>に紐付け</a:t>
              </a:r>
            </a:p>
          </p:txBody>
        </p:sp>
        <p:sp>
          <p:nvSpPr>
            <p:cNvPr id="42" name="角丸四角形 41"/>
            <p:cNvSpPr/>
            <p:nvPr/>
          </p:nvSpPr>
          <p:spPr bwMode="auto">
            <a:xfrm>
              <a:off x="6814060" y="2844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CMDB</a:t>
              </a:r>
              <a:r>
                <a:rPr lang="ja-JP" altLang="en-US" sz="900" b="1" dirty="0">
                  <a:latin typeface="+mn-ea"/>
                </a:rPr>
                <a:t>にパラメータシートを設定</a:t>
              </a:r>
            </a:p>
          </p:txBody>
        </p:sp>
        <p:sp>
          <p:nvSpPr>
            <p:cNvPr id="45" name="角丸四角形 44"/>
            <p:cNvSpPr/>
            <p:nvPr/>
          </p:nvSpPr>
          <p:spPr bwMode="auto">
            <a:xfrm>
              <a:off x="6814060" y="3708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dirty="0">
                  <a:latin typeface="+mn-ea"/>
                </a:rPr>
                <a:t>機器一覧にターゲットとなる</a:t>
              </a:r>
            </a:p>
            <a:p>
              <a:pPr algn="ctr"/>
              <a:r>
                <a:rPr lang="en-US" altLang="ja-JP" sz="800" b="1" dirty="0">
                  <a:latin typeface="+mn-ea"/>
                </a:rPr>
                <a:t>Linux</a:t>
              </a:r>
              <a:r>
                <a:rPr lang="ja-JP" altLang="en-US" sz="800" b="1" dirty="0">
                  <a:latin typeface="+mn-ea"/>
                </a:rPr>
                <a:t>マシンを登録</a:t>
              </a:r>
            </a:p>
          </p:txBody>
        </p:sp>
        <p:sp>
          <p:nvSpPr>
            <p:cNvPr id="35" name="角丸四角形 34"/>
            <p:cNvSpPr/>
            <p:nvPr/>
          </p:nvSpPr>
          <p:spPr bwMode="auto">
            <a:xfrm>
              <a:off x="6816301" y="3276000"/>
              <a:ext cx="2004289" cy="366867"/>
            </a:xfrm>
            <a:prstGeom prst="roundRect">
              <a:avLst/>
            </a:prstGeom>
            <a:solidFill>
              <a:schemeClr val="accent6">
                <a:lumMod val="10000"/>
                <a:lumOff val="90000"/>
              </a:schemeClr>
            </a:solid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パラメータシートの項目と</a:t>
              </a:r>
            </a:p>
            <a:p>
              <a:pPr algn="ctr"/>
              <a:r>
                <a:rPr lang="en-US" altLang="ja-JP" sz="900" b="1" dirty="0">
                  <a:solidFill>
                    <a:srgbClr val="FF0000"/>
                  </a:solidFill>
                  <a:latin typeface="+mn-ea"/>
                </a:rPr>
                <a:t>Playbook</a:t>
              </a:r>
              <a:r>
                <a:rPr lang="ja-JP" altLang="en-US" sz="900" b="1" dirty="0">
                  <a:solidFill>
                    <a:srgbClr val="FF0000"/>
                  </a:solidFill>
                  <a:latin typeface="+mn-ea"/>
                </a:rPr>
                <a:t>の変数の紐付け</a:t>
              </a:r>
            </a:p>
          </p:txBody>
        </p:sp>
        <p:sp>
          <p:nvSpPr>
            <p:cNvPr id="36" name="角丸四角形 35"/>
            <p:cNvSpPr/>
            <p:nvPr/>
          </p:nvSpPr>
          <p:spPr bwMode="auto">
            <a:xfrm>
              <a:off x="6814060" y="2412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a:t>
              </a:r>
              <a:r>
                <a:rPr lang="en-US" altLang="ja-JP" sz="900" b="1" dirty="0">
                  <a:latin typeface="+mn-ea"/>
                </a:rPr>
                <a:t>(Movement)</a:t>
              </a:r>
              <a:r>
                <a:rPr lang="ja-JP" altLang="en-US" sz="900" b="1" dirty="0">
                  <a:latin typeface="+mn-ea"/>
                </a:rPr>
                <a:t>を</a:t>
              </a:r>
            </a:p>
            <a:p>
              <a:pPr algn="ctr"/>
              <a:r>
                <a:rPr lang="ja-JP" altLang="en-US" sz="900" b="1" dirty="0">
                  <a:latin typeface="+mn-ea"/>
                </a:rPr>
                <a:t>ジョブフロー</a:t>
              </a:r>
              <a:r>
                <a:rPr lang="en-US" altLang="ja-JP" sz="900" b="1" dirty="0">
                  <a:latin typeface="+mn-ea"/>
                </a:rPr>
                <a:t>(Conductor)</a:t>
              </a:r>
              <a:r>
                <a:rPr lang="ja-JP" altLang="en-US" sz="900" b="1" dirty="0">
                  <a:latin typeface="+mn-ea"/>
                </a:rPr>
                <a:t>に組込み</a:t>
              </a:r>
            </a:p>
          </p:txBody>
        </p:sp>
      </p:grpSp>
      <p:graphicFrame>
        <p:nvGraphicFramePr>
          <p:cNvPr id="41" name="表 40"/>
          <p:cNvGraphicFramePr>
            <a:graphicFrameLocks noGrp="1"/>
          </p:cNvGraphicFramePr>
          <p:nvPr>
            <p:extLst>
              <p:ext uri="{D42A27DB-BD31-4B8C-83A1-F6EECF244321}">
                <p14:modId xmlns:p14="http://schemas.microsoft.com/office/powerpoint/2010/main" val="3742707169"/>
              </p:ext>
            </p:extLst>
          </p:nvPr>
        </p:nvGraphicFramePr>
        <p:xfrm>
          <a:off x="307428" y="4518453"/>
          <a:ext cx="6306706" cy="2103120"/>
        </p:xfrm>
        <a:graphic>
          <a:graphicData uri="http://schemas.openxmlformats.org/drawingml/2006/table">
            <a:tbl>
              <a:tblPr firstRow="1" bandRow="1">
                <a:tableStyleId>{5C22544A-7EE6-4342-B048-85BDC9FD1C3A}</a:tableStyleId>
              </a:tblPr>
              <a:tblGrid>
                <a:gridCol w="1050051">
                  <a:extLst>
                    <a:ext uri="{9D8B030D-6E8A-4147-A177-3AD203B41FA5}">
                      <a16:colId xmlns:a16="http://schemas.microsoft.com/office/drawing/2014/main" val="2883640048"/>
                    </a:ext>
                  </a:extLst>
                </a:gridCol>
                <a:gridCol w="1051331">
                  <a:extLst>
                    <a:ext uri="{9D8B030D-6E8A-4147-A177-3AD203B41FA5}">
                      <a16:colId xmlns:a16="http://schemas.microsoft.com/office/drawing/2014/main" val="1123245703"/>
                    </a:ext>
                  </a:extLst>
                </a:gridCol>
                <a:gridCol w="1051331">
                  <a:extLst>
                    <a:ext uri="{9D8B030D-6E8A-4147-A177-3AD203B41FA5}">
                      <a16:colId xmlns:a16="http://schemas.microsoft.com/office/drawing/2014/main" val="4065303426"/>
                    </a:ext>
                  </a:extLst>
                </a:gridCol>
                <a:gridCol w="1051331">
                  <a:extLst>
                    <a:ext uri="{9D8B030D-6E8A-4147-A177-3AD203B41FA5}">
                      <a16:colId xmlns:a16="http://schemas.microsoft.com/office/drawing/2014/main" val="2133181834"/>
                    </a:ext>
                  </a:extLst>
                </a:gridCol>
                <a:gridCol w="1051331">
                  <a:extLst>
                    <a:ext uri="{9D8B030D-6E8A-4147-A177-3AD203B41FA5}">
                      <a16:colId xmlns:a16="http://schemas.microsoft.com/office/drawing/2014/main" val="24275691"/>
                    </a:ext>
                  </a:extLst>
                </a:gridCol>
                <a:gridCol w="1051331">
                  <a:extLst>
                    <a:ext uri="{9D8B030D-6E8A-4147-A177-3AD203B41FA5}">
                      <a16:colId xmlns:a16="http://schemas.microsoft.com/office/drawing/2014/main" val="2555634206"/>
                    </a:ext>
                  </a:extLst>
                </a:gridCol>
              </a:tblGrid>
              <a:tr h="236155">
                <a:tc>
                  <a:txBody>
                    <a:bodyPr/>
                    <a:lstStyle/>
                    <a:p>
                      <a:pPr algn="ctr"/>
                      <a:r>
                        <a:rPr kumimoji="1" lang="ja-JP" altLang="en-US" sz="600" dirty="0">
                          <a:solidFill>
                            <a:schemeClr val="bg1"/>
                          </a:solidFill>
                          <a:latin typeface="+mn-lt"/>
                        </a:rPr>
                        <a:t>メニューグループ</a:t>
                      </a:r>
                      <a:r>
                        <a:rPr kumimoji="1" lang="en-US" altLang="ja-JP" sz="600" dirty="0">
                          <a:solidFill>
                            <a:schemeClr val="bg1"/>
                          </a:solidFill>
                          <a:latin typeface="+mn-lt"/>
                        </a:rPr>
                        <a:t>:</a:t>
                      </a:r>
                      <a:r>
                        <a:rPr kumimoji="1" lang="ja-JP" altLang="en-US" sz="600" dirty="0">
                          <a:solidFill>
                            <a:schemeClr val="bg1"/>
                          </a:solidFill>
                          <a:latin typeface="+mn-lt"/>
                        </a:rPr>
                        <a:t>メニュー</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600" dirty="0">
                          <a:solidFill>
                            <a:schemeClr val="bg1"/>
                          </a:solidFill>
                          <a:latin typeface="+mn-lt"/>
                        </a:rPr>
                        <a:t>項目</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600" dirty="0">
                          <a:solidFill>
                            <a:schemeClr val="bg1"/>
                          </a:solidFill>
                          <a:latin typeface="+mn-lt"/>
                        </a:rPr>
                        <a:t>登録方式</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600" dirty="0">
                          <a:solidFill>
                            <a:schemeClr val="bg1"/>
                          </a:solidFill>
                          <a:latin typeface="+mn-lt"/>
                        </a:rPr>
                        <a:t>Movement</a:t>
                      </a:r>
                      <a:endParaRPr kumimoji="1" lang="ja-JP" altLang="en-US" sz="6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600" dirty="0">
                          <a:solidFill>
                            <a:schemeClr val="bg1"/>
                          </a:solidFill>
                          <a:latin typeface="+mn-lt"/>
                        </a:rPr>
                        <a:t>Key</a:t>
                      </a:r>
                      <a:r>
                        <a:rPr kumimoji="1" lang="ja-JP" altLang="en-US" sz="600" dirty="0">
                          <a:solidFill>
                            <a:schemeClr val="bg1"/>
                          </a:solidFill>
                          <a:latin typeface="+mn-lt"/>
                        </a:rPr>
                        <a:t>変数</a:t>
                      </a:r>
                    </a:p>
                    <a:p>
                      <a:pPr algn="ctr"/>
                      <a:r>
                        <a:rPr kumimoji="1" lang="ja-JP" altLang="en-US" sz="600" dirty="0">
                          <a:solidFill>
                            <a:schemeClr val="bg1"/>
                          </a:solidFill>
                          <a:latin typeface="+mn-lt"/>
                        </a:rPr>
                        <a:t>変数名</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600" dirty="0">
                          <a:solidFill>
                            <a:schemeClr val="bg1"/>
                          </a:solidFill>
                          <a:latin typeface="+mn-lt"/>
                        </a:rPr>
                        <a:t>代入順序</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314873">
                <a:tc>
                  <a:txBody>
                    <a:bodyPr/>
                    <a:lstStyle/>
                    <a:p>
                      <a:pPr algn="ctr"/>
                      <a:r>
                        <a:rPr kumimoji="1" lang="en-US" altLang="ja-JP" sz="600" b="0" dirty="0">
                          <a:solidFill>
                            <a:schemeClr val="tx1"/>
                          </a:solidFill>
                          <a:latin typeface="+mn-lt"/>
                        </a:rPr>
                        <a:t>2100011611:</a:t>
                      </a:r>
                      <a:r>
                        <a:rPr kumimoji="1" lang="ja-JP" altLang="en-US" sz="600" b="0" dirty="0">
                          <a:solidFill>
                            <a:schemeClr val="tx1"/>
                          </a:solidFill>
                          <a:latin typeface="+mn-lt"/>
                        </a:rPr>
                        <a:t>代入値自動登録用</a:t>
                      </a:r>
                      <a:r>
                        <a:rPr kumimoji="1" lang="en-US" altLang="ja-JP" sz="600" b="0" dirty="0">
                          <a:solidFill>
                            <a:schemeClr val="tx1"/>
                          </a:solidFill>
                          <a:latin typeface="+mn-lt"/>
                        </a:rPr>
                        <a:t>:3:</a:t>
                      </a:r>
                      <a:r>
                        <a:rPr kumimoji="1" lang="ja-JP" altLang="en-US" sz="600" b="0" dirty="0">
                          <a:solidFill>
                            <a:schemeClr val="tx1"/>
                          </a:solidFill>
                          <a:latin typeface="+mn-lt"/>
                        </a:rPr>
                        <a:t>インストールパッケージ一覧</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600" dirty="0">
                          <a:solidFill>
                            <a:schemeClr val="tx1"/>
                          </a:solidFill>
                          <a:latin typeface="+mn-lt"/>
                        </a:rPr>
                        <a:t>パラメータ</a:t>
                      </a:r>
                      <a:r>
                        <a:rPr kumimoji="1" lang="en-US" altLang="ja-JP" sz="600" dirty="0">
                          <a:solidFill>
                            <a:schemeClr val="tx1"/>
                          </a:solidFill>
                          <a:latin typeface="+mn-lt"/>
                        </a:rPr>
                        <a:t>/</a:t>
                      </a:r>
                      <a:r>
                        <a:rPr kumimoji="1" lang="ja-JP" altLang="en-US" sz="600" dirty="0">
                          <a:solidFill>
                            <a:schemeClr val="tx1"/>
                          </a:solidFill>
                          <a:latin typeface="+mn-lt"/>
                        </a:rPr>
                        <a:t>インストールパッケージ</a:t>
                      </a:r>
                      <a:r>
                        <a:rPr kumimoji="1" lang="en-US" altLang="ja-JP" sz="600" dirty="0">
                          <a:solidFill>
                            <a:schemeClr val="tx1"/>
                          </a:solidFill>
                          <a:latin typeface="+mn-lt"/>
                        </a:rPr>
                        <a:t>/</a:t>
                      </a:r>
                      <a:r>
                        <a:rPr kumimoji="1" lang="en-US" altLang="ja-JP" sz="600" dirty="0" err="1">
                          <a:solidFill>
                            <a:schemeClr val="tx1"/>
                          </a:solidFill>
                          <a:latin typeface="+mn-lt"/>
                        </a:rPr>
                        <a:t>httpd</a:t>
                      </a:r>
                      <a:endParaRPr kumimoji="1" lang="en-US" altLang="ja-JP" sz="6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600" dirty="0">
                          <a:solidFill>
                            <a:schemeClr val="tx1"/>
                          </a:solidFill>
                          <a:latin typeface="+mn-lt"/>
                        </a:rPr>
                        <a:t>Key</a:t>
                      </a:r>
                      <a:r>
                        <a:rPr kumimoji="1" lang="ja-JP" altLang="en-US" sz="600" dirty="0">
                          <a:solidFill>
                            <a:schemeClr val="tx1"/>
                          </a:solidFill>
                          <a:latin typeface="+mn-lt"/>
                        </a:rPr>
                        <a:t>型</a:t>
                      </a:r>
                      <a:endParaRPr kumimoji="1" lang="en-US" altLang="ja-JP" sz="6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a:solidFill>
                            <a:schemeClr val="tx1"/>
                          </a:solidFill>
                          <a:latin typeface="+mn-lt"/>
                        </a:rPr>
                        <a:t>1:</a:t>
                      </a:r>
                      <a:r>
                        <a:rPr kumimoji="1" lang="ja-JP" altLang="en-US" sz="600" dirty="0">
                          <a:solidFill>
                            <a:schemeClr val="tx1"/>
                          </a:solidFill>
                          <a:latin typeface="+mn-lt"/>
                        </a:rPr>
                        <a:t>パッケージインストール</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a:solidFill>
                            <a:schemeClr val="tx1"/>
                          </a:solidFill>
                          <a:latin typeface="+mn-lt"/>
                        </a:rPr>
                        <a:t>1:VAR_packages</a:t>
                      </a:r>
                      <a:endParaRPr kumimoji="1" lang="ja-JP" altLang="en-US" sz="6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a:solidFill>
                            <a:schemeClr val="tx1"/>
                          </a:solidFill>
                          <a:latin typeface="+mn-lt"/>
                        </a:rPr>
                        <a:t>1</a:t>
                      </a:r>
                      <a:endParaRPr kumimoji="1" lang="ja-JP" altLang="en-US" sz="6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r h="314873">
                <a:tc>
                  <a:txBody>
                    <a:bodyPr/>
                    <a:lstStyle/>
                    <a:p>
                      <a:pPr algn="ctr"/>
                      <a:r>
                        <a:rPr kumimoji="1" lang="en-US" altLang="ja-JP" sz="600" b="0" dirty="0">
                          <a:solidFill>
                            <a:schemeClr val="tx1"/>
                          </a:solidFill>
                          <a:latin typeface="+mn-lt"/>
                        </a:rPr>
                        <a:t>2100011611:</a:t>
                      </a:r>
                      <a:r>
                        <a:rPr kumimoji="1" lang="ja-JP" altLang="en-US" sz="600" b="0" dirty="0">
                          <a:solidFill>
                            <a:schemeClr val="tx1"/>
                          </a:solidFill>
                          <a:latin typeface="+mn-lt"/>
                        </a:rPr>
                        <a:t>代入値自動登録用</a:t>
                      </a:r>
                      <a:r>
                        <a:rPr kumimoji="1" lang="en-US" altLang="ja-JP" sz="600" b="0" dirty="0">
                          <a:solidFill>
                            <a:schemeClr val="tx1"/>
                          </a:solidFill>
                          <a:latin typeface="+mn-lt"/>
                        </a:rPr>
                        <a:t>:3:</a:t>
                      </a:r>
                      <a:r>
                        <a:rPr kumimoji="1" lang="ja-JP" altLang="en-US" sz="600" b="0" dirty="0">
                          <a:solidFill>
                            <a:schemeClr val="tx1"/>
                          </a:solidFill>
                          <a:latin typeface="+mn-lt"/>
                        </a:rPr>
                        <a:t>インストールパッケージ一覧</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600" dirty="0">
                          <a:solidFill>
                            <a:schemeClr val="tx1"/>
                          </a:solidFill>
                          <a:latin typeface="+mn-lt"/>
                        </a:rPr>
                        <a:t>パラメータ</a:t>
                      </a:r>
                      <a:r>
                        <a:rPr kumimoji="1" lang="en-US" altLang="ja-JP" sz="600" dirty="0">
                          <a:solidFill>
                            <a:schemeClr val="tx1"/>
                          </a:solidFill>
                          <a:latin typeface="+mn-lt"/>
                        </a:rPr>
                        <a:t>/</a:t>
                      </a:r>
                      <a:r>
                        <a:rPr kumimoji="1" lang="ja-JP" altLang="en-US" sz="600" dirty="0">
                          <a:solidFill>
                            <a:schemeClr val="tx1"/>
                          </a:solidFill>
                          <a:latin typeface="+mn-lt"/>
                        </a:rPr>
                        <a:t>インストールパッケージ</a:t>
                      </a:r>
                      <a:r>
                        <a:rPr kumimoji="1" lang="en-US" altLang="ja-JP" sz="600" dirty="0">
                          <a:solidFill>
                            <a:schemeClr val="tx1"/>
                          </a:solidFill>
                          <a:latin typeface="+mn-lt"/>
                        </a:rPr>
                        <a:t>/</a:t>
                      </a:r>
                      <a:r>
                        <a:rPr kumimoji="1" lang="en-US" altLang="ja-JP" sz="600" dirty="0" err="1">
                          <a:solidFill>
                            <a:schemeClr val="tx1"/>
                          </a:solidFill>
                          <a:latin typeface="+mn-lt"/>
                        </a:rPr>
                        <a:t>mariadb</a:t>
                      </a:r>
                      <a:r>
                        <a:rPr kumimoji="1" lang="en-US" altLang="ja-JP" sz="600" dirty="0">
                          <a:solidFill>
                            <a:schemeClr val="tx1"/>
                          </a:solidFill>
                          <a:latin typeface="+mn-lt"/>
                        </a:rPr>
                        <a:t>-server</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600" dirty="0">
                          <a:solidFill>
                            <a:schemeClr val="tx1"/>
                          </a:solidFill>
                          <a:latin typeface="+mn-lt"/>
                        </a:rPr>
                        <a:t>Key</a:t>
                      </a:r>
                      <a:r>
                        <a:rPr kumimoji="1" lang="ja-JP" altLang="en-US" sz="600" dirty="0">
                          <a:solidFill>
                            <a:schemeClr val="tx1"/>
                          </a:solidFill>
                          <a:latin typeface="+mn-lt"/>
                        </a:rPr>
                        <a:t>型</a:t>
                      </a:r>
                      <a:endParaRPr kumimoji="1" lang="en-US" altLang="ja-JP" sz="6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a:solidFill>
                            <a:schemeClr val="tx1"/>
                          </a:solidFill>
                          <a:latin typeface="+mn-lt"/>
                        </a:rPr>
                        <a:t>1:</a:t>
                      </a:r>
                      <a:r>
                        <a:rPr kumimoji="1" lang="ja-JP" altLang="en-US" sz="600" dirty="0">
                          <a:solidFill>
                            <a:schemeClr val="tx1"/>
                          </a:solidFill>
                          <a:latin typeface="+mn-lt"/>
                        </a:rPr>
                        <a:t>パッケージインストール</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a:solidFill>
                            <a:schemeClr val="tx1"/>
                          </a:solidFill>
                          <a:latin typeface="+mn-lt"/>
                        </a:rPr>
                        <a:t>1:VAR_packages</a:t>
                      </a:r>
                      <a:endParaRPr kumimoji="1" lang="ja-JP" altLang="en-US" sz="6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a:solidFill>
                            <a:schemeClr val="tx1"/>
                          </a:solidFill>
                          <a:latin typeface="+mn-lt"/>
                        </a:rPr>
                        <a:t>2</a:t>
                      </a:r>
                      <a:endParaRPr kumimoji="1" lang="ja-JP" altLang="en-US" sz="6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22188765"/>
                  </a:ext>
                </a:extLst>
              </a:tr>
              <a:tr h="314873">
                <a:tc>
                  <a:txBody>
                    <a:bodyPr/>
                    <a:lstStyle/>
                    <a:p>
                      <a:pPr algn="ctr"/>
                      <a:r>
                        <a:rPr kumimoji="1" lang="en-US" altLang="ja-JP" sz="600" b="0" dirty="0">
                          <a:solidFill>
                            <a:schemeClr val="tx1"/>
                          </a:solidFill>
                          <a:latin typeface="+mn-lt"/>
                        </a:rPr>
                        <a:t>2100011611:</a:t>
                      </a:r>
                      <a:r>
                        <a:rPr kumimoji="1" lang="ja-JP" altLang="en-US" sz="600" b="0" dirty="0">
                          <a:solidFill>
                            <a:schemeClr val="tx1"/>
                          </a:solidFill>
                          <a:latin typeface="+mn-lt"/>
                        </a:rPr>
                        <a:t>代入値自動登録用</a:t>
                      </a:r>
                      <a:r>
                        <a:rPr kumimoji="1" lang="en-US" altLang="ja-JP" sz="600" b="0" dirty="0">
                          <a:solidFill>
                            <a:schemeClr val="tx1"/>
                          </a:solidFill>
                          <a:latin typeface="+mn-lt"/>
                        </a:rPr>
                        <a:t>:3:</a:t>
                      </a:r>
                      <a:r>
                        <a:rPr kumimoji="1" lang="ja-JP" altLang="en-US" sz="600" b="0" dirty="0">
                          <a:solidFill>
                            <a:schemeClr val="tx1"/>
                          </a:solidFill>
                          <a:latin typeface="+mn-lt"/>
                        </a:rPr>
                        <a:t>インストールパッケージ一覧</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600" dirty="0">
                          <a:solidFill>
                            <a:schemeClr val="tx1"/>
                          </a:solidFill>
                          <a:latin typeface="+mn-lt"/>
                        </a:rPr>
                        <a:t>パラメータ</a:t>
                      </a:r>
                      <a:r>
                        <a:rPr kumimoji="1" lang="en-US" altLang="ja-JP" sz="600" dirty="0">
                          <a:solidFill>
                            <a:schemeClr val="tx1"/>
                          </a:solidFill>
                          <a:latin typeface="+mn-lt"/>
                        </a:rPr>
                        <a:t>/</a:t>
                      </a:r>
                      <a:r>
                        <a:rPr kumimoji="1" lang="ja-JP" altLang="en-US" sz="600" dirty="0">
                          <a:solidFill>
                            <a:schemeClr val="tx1"/>
                          </a:solidFill>
                          <a:latin typeface="+mn-lt"/>
                        </a:rPr>
                        <a:t>インストールパッケージ</a:t>
                      </a:r>
                      <a:r>
                        <a:rPr kumimoji="1" lang="en-US" altLang="ja-JP" sz="600" dirty="0">
                          <a:solidFill>
                            <a:schemeClr val="tx1"/>
                          </a:solidFill>
                          <a:latin typeface="+mn-lt"/>
                        </a:rPr>
                        <a:t>/</a:t>
                      </a:r>
                      <a:r>
                        <a:rPr kumimoji="1" lang="en-US" altLang="ja-JP" sz="600" dirty="0" err="1">
                          <a:solidFill>
                            <a:schemeClr val="tx1"/>
                          </a:solidFill>
                          <a:latin typeface="+mn-lt"/>
                        </a:rPr>
                        <a:t>php</a:t>
                      </a:r>
                      <a:endParaRPr kumimoji="1" lang="en-US" altLang="ja-JP" sz="6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600" dirty="0">
                          <a:solidFill>
                            <a:schemeClr val="tx1"/>
                          </a:solidFill>
                          <a:latin typeface="+mn-lt"/>
                        </a:rPr>
                        <a:t>Key</a:t>
                      </a:r>
                      <a:r>
                        <a:rPr kumimoji="1" lang="ja-JP" altLang="en-US" sz="600" dirty="0">
                          <a:solidFill>
                            <a:schemeClr val="tx1"/>
                          </a:solidFill>
                          <a:latin typeface="+mn-lt"/>
                        </a:rPr>
                        <a:t>型</a:t>
                      </a:r>
                      <a:endParaRPr kumimoji="1" lang="en-US" altLang="ja-JP" sz="6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a:solidFill>
                            <a:schemeClr val="tx1"/>
                          </a:solidFill>
                          <a:latin typeface="+mn-lt"/>
                        </a:rPr>
                        <a:t>1:</a:t>
                      </a:r>
                      <a:r>
                        <a:rPr kumimoji="1" lang="ja-JP" altLang="en-US" sz="600" dirty="0">
                          <a:solidFill>
                            <a:schemeClr val="tx1"/>
                          </a:solidFill>
                          <a:latin typeface="+mn-lt"/>
                        </a:rPr>
                        <a:t>パッケージインストール</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a:solidFill>
                            <a:schemeClr val="tx1"/>
                          </a:solidFill>
                          <a:latin typeface="+mn-lt"/>
                        </a:rPr>
                        <a:t>1:VAR_packages</a:t>
                      </a:r>
                      <a:endParaRPr kumimoji="1" lang="ja-JP" altLang="en-US" sz="6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a:solidFill>
                            <a:schemeClr val="tx1"/>
                          </a:solidFill>
                          <a:latin typeface="+mn-lt"/>
                        </a:rPr>
                        <a:t>3</a:t>
                      </a:r>
                      <a:endParaRPr kumimoji="1" lang="ja-JP" altLang="en-US" sz="6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5462752"/>
                  </a:ext>
                </a:extLst>
              </a:tr>
              <a:tr h="314873">
                <a:tc>
                  <a:txBody>
                    <a:bodyPr/>
                    <a:lstStyle/>
                    <a:p>
                      <a:pPr algn="ctr"/>
                      <a:r>
                        <a:rPr kumimoji="1" lang="en-US" altLang="ja-JP" sz="600" b="0" dirty="0">
                          <a:solidFill>
                            <a:schemeClr val="tx1"/>
                          </a:solidFill>
                          <a:latin typeface="+mn-lt"/>
                        </a:rPr>
                        <a:t>2100011611:</a:t>
                      </a:r>
                      <a:r>
                        <a:rPr kumimoji="1" lang="ja-JP" altLang="en-US" sz="600" b="0" dirty="0">
                          <a:solidFill>
                            <a:schemeClr val="tx1"/>
                          </a:solidFill>
                          <a:latin typeface="+mn-lt"/>
                        </a:rPr>
                        <a:t>代入値自動登録用</a:t>
                      </a:r>
                      <a:r>
                        <a:rPr kumimoji="1" lang="en-US" altLang="ja-JP" sz="600" b="0" dirty="0">
                          <a:solidFill>
                            <a:schemeClr val="tx1"/>
                          </a:solidFill>
                          <a:latin typeface="+mn-lt"/>
                        </a:rPr>
                        <a:t>:3:</a:t>
                      </a:r>
                      <a:r>
                        <a:rPr kumimoji="1" lang="ja-JP" altLang="en-US" sz="600" b="0" dirty="0">
                          <a:solidFill>
                            <a:schemeClr val="tx1"/>
                          </a:solidFill>
                          <a:latin typeface="+mn-lt"/>
                        </a:rPr>
                        <a:t>インストールパッケージ一覧</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600" dirty="0">
                          <a:solidFill>
                            <a:schemeClr val="tx1"/>
                          </a:solidFill>
                          <a:latin typeface="+mn-lt"/>
                        </a:rPr>
                        <a:t>パラメータ</a:t>
                      </a:r>
                      <a:r>
                        <a:rPr kumimoji="1" lang="en-US" altLang="ja-JP" sz="600" dirty="0">
                          <a:solidFill>
                            <a:schemeClr val="tx1"/>
                          </a:solidFill>
                          <a:latin typeface="+mn-lt"/>
                        </a:rPr>
                        <a:t>/</a:t>
                      </a:r>
                      <a:r>
                        <a:rPr kumimoji="1" lang="ja-JP" altLang="en-US" sz="600" dirty="0">
                          <a:solidFill>
                            <a:schemeClr val="tx1"/>
                          </a:solidFill>
                          <a:latin typeface="+mn-lt"/>
                        </a:rPr>
                        <a:t>インストールパッケージ</a:t>
                      </a:r>
                      <a:r>
                        <a:rPr kumimoji="1" lang="en-US" altLang="ja-JP" sz="600" dirty="0">
                          <a:solidFill>
                            <a:schemeClr val="tx1"/>
                          </a:solidFill>
                          <a:latin typeface="+mn-lt"/>
                        </a:rPr>
                        <a:t>/</a:t>
                      </a:r>
                      <a:r>
                        <a:rPr kumimoji="1" lang="en-US" altLang="ja-JP" sz="600" dirty="0" err="1">
                          <a:solidFill>
                            <a:schemeClr val="tx1"/>
                          </a:solidFill>
                          <a:latin typeface="+mn-lt"/>
                        </a:rPr>
                        <a:t>perl</a:t>
                      </a:r>
                      <a:endParaRPr kumimoji="1" lang="en-US" altLang="ja-JP" sz="6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600" dirty="0">
                          <a:solidFill>
                            <a:schemeClr val="tx1"/>
                          </a:solidFill>
                          <a:latin typeface="+mn-lt"/>
                        </a:rPr>
                        <a:t>Key</a:t>
                      </a:r>
                      <a:r>
                        <a:rPr kumimoji="1" lang="ja-JP" altLang="en-US" sz="600" dirty="0">
                          <a:solidFill>
                            <a:schemeClr val="tx1"/>
                          </a:solidFill>
                          <a:latin typeface="+mn-lt"/>
                        </a:rPr>
                        <a:t>型</a:t>
                      </a:r>
                      <a:endParaRPr kumimoji="1" lang="en-US" altLang="ja-JP" sz="6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a:solidFill>
                            <a:schemeClr val="tx1"/>
                          </a:solidFill>
                          <a:latin typeface="+mn-lt"/>
                        </a:rPr>
                        <a:t>1:</a:t>
                      </a:r>
                      <a:r>
                        <a:rPr kumimoji="1" lang="ja-JP" altLang="en-US" sz="600" dirty="0">
                          <a:solidFill>
                            <a:schemeClr val="tx1"/>
                          </a:solidFill>
                          <a:latin typeface="+mn-lt"/>
                        </a:rPr>
                        <a:t>パッケージインストール</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a:solidFill>
                            <a:schemeClr val="tx1"/>
                          </a:solidFill>
                          <a:latin typeface="+mn-lt"/>
                        </a:rPr>
                        <a:t>1:VAR_packages</a:t>
                      </a:r>
                      <a:endParaRPr kumimoji="1" lang="ja-JP" altLang="en-US" sz="6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a:solidFill>
                            <a:schemeClr val="tx1"/>
                          </a:solidFill>
                          <a:latin typeface="+mn-lt"/>
                        </a:rPr>
                        <a:t>4</a:t>
                      </a:r>
                      <a:endParaRPr kumimoji="1" lang="ja-JP" altLang="en-US" sz="6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62802417"/>
                  </a:ext>
                </a:extLst>
              </a:tr>
              <a:tr h="314873">
                <a:tc>
                  <a:txBody>
                    <a:bodyPr/>
                    <a:lstStyle/>
                    <a:p>
                      <a:pPr algn="ctr"/>
                      <a:r>
                        <a:rPr kumimoji="1" lang="en-US" altLang="ja-JP" sz="600" b="0" dirty="0">
                          <a:solidFill>
                            <a:schemeClr val="tx1"/>
                          </a:solidFill>
                          <a:latin typeface="+mn-lt"/>
                        </a:rPr>
                        <a:t>2100011611:</a:t>
                      </a:r>
                      <a:r>
                        <a:rPr kumimoji="1" lang="ja-JP" altLang="en-US" sz="600" b="0" dirty="0">
                          <a:solidFill>
                            <a:schemeClr val="tx1"/>
                          </a:solidFill>
                          <a:latin typeface="+mn-lt"/>
                        </a:rPr>
                        <a:t>代入値自動登録用</a:t>
                      </a:r>
                      <a:r>
                        <a:rPr kumimoji="1" lang="en-US" altLang="ja-JP" sz="600" b="0" dirty="0">
                          <a:solidFill>
                            <a:schemeClr val="tx1"/>
                          </a:solidFill>
                          <a:latin typeface="+mn-lt"/>
                        </a:rPr>
                        <a:t>:3:</a:t>
                      </a:r>
                      <a:r>
                        <a:rPr kumimoji="1" lang="ja-JP" altLang="en-US" sz="600" b="0" dirty="0">
                          <a:solidFill>
                            <a:schemeClr val="tx1"/>
                          </a:solidFill>
                          <a:latin typeface="+mn-lt"/>
                        </a:rPr>
                        <a:t>インストールパッケージ一覧</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600" dirty="0">
                          <a:solidFill>
                            <a:schemeClr val="tx1"/>
                          </a:solidFill>
                          <a:latin typeface="+mn-lt"/>
                        </a:rPr>
                        <a:t>パラメータ</a:t>
                      </a:r>
                      <a:r>
                        <a:rPr kumimoji="1" lang="en-US" altLang="ja-JP" sz="600" dirty="0">
                          <a:solidFill>
                            <a:schemeClr val="tx1"/>
                          </a:solidFill>
                          <a:latin typeface="+mn-lt"/>
                        </a:rPr>
                        <a:t>/</a:t>
                      </a:r>
                      <a:r>
                        <a:rPr kumimoji="1" lang="ja-JP" altLang="en-US" sz="600" dirty="0">
                          <a:solidFill>
                            <a:schemeClr val="tx1"/>
                          </a:solidFill>
                          <a:latin typeface="+mn-lt"/>
                        </a:rPr>
                        <a:t>インストールパッケージ</a:t>
                      </a:r>
                      <a:r>
                        <a:rPr kumimoji="1" lang="en-US" altLang="ja-JP" sz="600" dirty="0">
                          <a:solidFill>
                            <a:schemeClr val="tx1"/>
                          </a:solidFill>
                          <a:latin typeface="+mn-lt"/>
                        </a:rPr>
                        <a:t>/python</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600" dirty="0">
                          <a:solidFill>
                            <a:schemeClr val="tx1"/>
                          </a:solidFill>
                          <a:latin typeface="+mn-lt"/>
                        </a:rPr>
                        <a:t>Key</a:t>
                      </a:r>
                      <a:r>
                        <a:rPr kumimoji="1" lang="ja-JP" altLang="en-US" sz="600" dirty="0">
                          <a:solidFill>
                            <a:schemeClr val="tx1"/>
                          </a:solidFill>
                          <a:latin typeface="+mn-lt"/>
                        </a:rPr>
                        <a:t>型</a:t>
                      </a:r>
                      <a:endParaRPr kumimoji="1" lang="en-US" altLang="ja-JP" sz="6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a:solidFill>
                            <a:schemeClr val="tx1"/>
                          </a:solidFill>
                          <a:latin typeface="+mn-lt"/>
                        </a:rPr>
                        <a:t>1:</a:t>
                      </a:r>
                      <a:r>
                        <a:rPr kumimoji="1" lang="ja-JP" altLang="en-US" sz="600" dirty="0">
                          <a:solidFill>
                            <a:schemeClr val="tx1"/>
                          </a:solidFill>
                          <a:latin typeface="+mn-lt"/>
                        </a:rPr>
                        <a:t>パッケージインストール</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a:solidFill>
                            <a:schemeClr val="tx1"/>
                          </a:solidFill>
                          <a:latin typeface="+mn-lt"/>
                        </a:rPr>
                        <a:t>1:VAR_packages</a:t>
                      </a:r>
                      <a:endParaRPr kumimoji="1" lang="ja-JP" altLang="en-US" sz="6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 dirty="0">
                          <a:solidFill>
                            <a:schemeClr val="tx1"/>
                          </a:solidFill>
                          <a:latin typeface="+mn-lt"/>
                        </a:rPr>
                        <a:t>5</a:t>
                      </a:r>
                      <a:endParaRPr kumimoji="1" lang="ja-JP" altLang="en-US" sz="6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37636958"/>
                  </a:ext>
                </a:extLst>
              </a:tr>
            </a:tbl>
          </a:graphicData>
        </a:graphic>
      </p:graphicFrame>
      <p:sp>
        <p:nvSpPr>
          <p:cNvPr id="54" name="円形吹き出し 53"/>
          <p:cNvSpPr/>
          <p:nvPr/>
        </p:nvSpPr>
        <p:spPr bwMode="auto">
          <a:xfrm>
            <a:off x="77382" y="4218861"/>
            <a:ext cx="301542" cy="312200"/>
          </a:xfrm>
          <a:prstGeom prst="wedgeEllipseCallout">
            <a:avLst>
              <a:gd name="adj1" fmla="val 315175"/>
              <a:gd name="adj2" fmla="val -112170"/>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2</a:t>
            </a:r>
            <a:endParaRPr kumimoji="1" lang="ja-JP" altLang="en-US" sz="1400" b="1" dirty="0">
              <a:latin typeface="+mn-ea"/>
            </a:endParaRPr>
          </a:p>
        </p:txBody>
      </p:sp>
      <p:sp>
        <p:nvSpPr>
          <p:cNvPr id="16" name="角丸四角形 15"/>
          <p:cNvSpPr/>
          <p:nvPr/>
        </p:nvSpPr>
        <p:spPr bwMode="auto">
          <a:xfrm>
            <a:off x="283865" y="3446160"/>
            <a:ext cx="749139" cy="261839"/>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17" name="円形吹き出し 16"/>
          <p:cNvSpPr/>
          <p:nvPr/>
        </p:nvSpPr>
        <p:spPr bwMode="auto">
          <a:xfrm>
            <a:off x="179512" y="3013480"/>
            <a:ext cx="301542" cy="312200"/>
          </a:xfrm>
          <a:prstGeom prst="wedgeEllipseCallout">
            <a:avLst>
              <a:gd name="adj1" fmla="val 1386"/>
              <a:gd name="adj2" fmla="val 94126"/>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a:latin typeface="+mn-ea"/>
              </a:rPr>
              <a:t>１</a:t>
            </a:r>
          </a:p>
        </p:txBody>
      </p:sp>
    </p:spTree>
    <p:extLst>
      <p:ext uri="{BB962C8B-B14F-4D97-AF65-F5344CB8AC3E}">
        <p14:creationId xmlns:p14="http://schemas.microsoft.com/office/powerpoint/2010/main" val="1794986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414060" y="1641695"/>
            <a:ext cx="6400000" cy="3600000"/>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sz="2200" dirty="0"/>
              <a:t>3.4 </a:t>
            </a:r>
            <a:r>
              <a:rPr lang="ja-JP" altLang="en-US" sz="2200" dirty="0"/>
              <a:t>パラメータシートの項目と</a:t>
            </a:r>
            <a:r>
              <a:rPr lang="en-US" altLang="ja-JP" sz="2200" dirty="0"/>
              <a:t>Playbook</a:t>
            </a:r>
            <a:r>
              <a:rPr lang="ja-JP" altLang="en-US" sz="2200" dirty="0"/>
              <a:t>の変数の紐付け</a:t>
            </a:r>
            <a:r>
              <a:rPr lang="en-US" altLang="ja-JP" sz="2200" dirty="0"/>
              <a:t>(2/3)</a:t>
            </a:r>
            <a:endParaRPr lang="ja-JP" altLang="en-US" sz="2200"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a:t>
            </a:r>
            <a:r>
              <a:rPr lang="zh-TW" altLang="en-US" dirty="0"/>
              <a:t>代入値自動登録設定</a:t>
            </a:r>
            <a:r>
              <a:rPr lang="ja-JP" altLang="en-US" dirty="0"/>
              <a:t>」作成</a:t>
            </a:r>
            <a:endParaRPr lang="en-US" altLang="ja-JP" dirty="0"/>
          </a:p>
          <a:p>
            <a:pPr lvl="1"/>
            <a:r>
              <a:rPr lang="ja-JP" altLang="en-US" dirty="0"/>
              <a:t>各項目へ入力、選択が完了したら登録をクリックして下さい。</a:t>
            </a:r>
            <a:endParaRPr lang="en-US" altLang="ja-JP" dirty="0"/>
          </a:p>
        </p:txBody>
      </p:sp>
      <p:sp>
        <p:nvSpPr>
          <p:cNvPr id="34" name="角丸四角形 33"/>
          <p:cNvSpPr/>
          <p:nvPr/>
        </p:nvSpPr>
        <p:spPr bwMode="auto">
          <a:xfrm>
            <a:off x="1228793" y="2803473"/>
            <a:ext cx="5394069" cy="732974"/>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18" name="角丸四角形 17"/>
          <p:cNvSpPr/>
          <p:nvPr/>
        </p:nvSpPr>
        <p:spPr bwMode="auto">
          <a:xfrm>
            <a:off x="335643" y="4641781"/>
            <a:ext cx="7338021" cy="1863914"/>
          </a:xfrm>
          <a:prstGeom prst="roundRect">
            <a:avLst/>
          </a:prstGeom>
          <a:solidFill>
            <a:schemeClr val="bg2"/>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en-US" altLang="ja-JP" sz="1200" b="1" dirty="0">
              <a:solidFill>
                <a:srgbClr val="FF0000"/>
              </a:solidFill>
              <a:latin typeface="+mn-ea"/>
            </a:endParaRPr>
          </a:p>
        </p:txBody>
      </p:sp>
      <p:sp>
        <p:nvSpPr>
          <p:cNvPr id="54" name="円形吹き出し 53"/>
          <p:cNvSpPr/>
          <p:nvPr/>
        </p:nvSpPr>
        <p:spPr bwMode="auto">
          <a:xfrm>
            <a:off x="3125742" y="3642867"/>
            <a:ext cx="301542" cy="312200"/>
          </a:xfrm>
          <a:prstGeom prst="wedgeEllipseCallout">
            <a:avLst>
              <a:gd name="adj1" fmla="val -124106"/>
              <a:gd name="adj2" fmla="val 3597"/>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2</a:t>
            </a:r>
            <a:endParaRPr kumimoji="1" lang="ja-JP" altLang="en-US" sz="1400" b="1" dirty="0">
              <a:latin typeface="+mn-ea"/>
            </a:endParaRPr>
          </a:p>
        </p:txBody>
      </p:sp>
      <p:sp>
        <p:nvSpPr>
          <p:cNvPr id="17" name="角丸四角形 16"/>
          <p:cNvSpPr/>
          <p:nvPr/>
        </p:nvSpPr>
        <p:spPr bwMode="auto">
          <a:xfrm>
            <a:off x="2134599" y="3728417"/>
            <a:ext cx="781171" cy="199801"/>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5" name="テキスト ボックス 4"/>
          <p:cNvSpPr txBox="1"/>
          <p:nvPr/>
        </p:nvSpPr>
        <p:spPr>
          <a:xfrm>
            <a:off x="558964" y="4749656"/>
            <a:ext cx="3151270" cy="246221"/>
          </a:xfrm>
          <a:prstGeom prst="rect">
            <a:avLst/>
          </a:prstGeom>
          <a:noFill/>
        </p:spPr>
        <p:txBody>
          <a:bodyPr wrap="square" rtlCol="0">
            <a:spAutoFit/>
          </a:bodyPr>
          <a:lstStyle/>
          <a:p>
            <a:r>
              <a:rPr lang="ja-JP" altLang="en-US" sz="1000" dirty="0"/>
              <a:t>変数紐づけの登録方式は以下の</a:t>
            </a:r>
            <a:r>
              <a:rPr lang="en-US" altLang="ja-JP" sz="1000" dirty="0"/>
              <a:t>3</a:t>
            </a:r>
            <a:r>
              <a:rPr lang="ja-JP" altLang="en-US" sz="1000" dirty="0"/>
              <a:t>タイプがあります。</a:t>
            </a:r>
            <a:endParaRPr kumimoji="1" lang="ja-JP" altLang="en-US" sz="1000" dirty="0"/>
          </a:p>
        </p:txBody>
      </p:sp>
      <p:graphicFrame>
        <p:nvGraphicFramePr>
          <p:cNvPr id="24" name="表 23"/>
          <p:cNvGraphicFramePr>
            <a:graphicFrameLocks noGrp="1"/>
          </p:cNvGraphicFramePr>
          <p:nvPr>
            <p:extLst>
              <p:ext uri="{D42A27DB-BD31-4B8C-83A1-F6EECF244321}">
                <p14:modId xmlns:p14="http://schemas.microsoft.com/office/powerpoint/2010/main" val="1622417853"/>
              </p:ext>
            </p:extLst>
          </p:nvPr>
        </p:nvGraphicFramePr>
        <p:xfrm>
          <a:off x="627273" y="5033552"/>
          <a:ext cx="6974260" cy="914400"/>
        </p:xfrm>
        <a:graphic>
          <a:graphicData uri="http://schemas.openxmlformats.org/drawingml/2006/table">
            <a:tbl>
              <a:tblPr firstRow="1" bandRow="1">
                <a:tableStyleId>{5C22544A-7EE6-4342-B048-85BDC9FD1C3A}</a:tableStyleId>
              </a:tblPr>
              <a:tblGrid>
                <a:gridCol w="1009278">
                  <a:extLst>
                    <a:ext uri="{9D8B030D-6E8A-4147-A177-3AD203B41FA5}">
                      <a16:colId xmlns:a16="http://schemas.microsoft.com/office/drawing/2014/main" val="2883640048"/>
                    </a:ext>
                  </a:extLst>
                </a:gridCol>
                <a:gridCol w="706380">
                  <a:extLst>
                    <a:ext uri="{9D8B030D-6E8A-4147-A177-3AD203B41FA5}">
                      <a16:colId xmlns:a16="http://schemas.microsoft.com/office/drawing/2014/main" val="1123245703"/>
                    </a:ext>
                  </a:extLst>
                </a:gridCol>
                <a:gridCol w="5258602">
                  <a:extLst>
                    <a:ext uri="{9D8B030D-6E8A-4147-A177-3AD203B41FA5}">
                      <a16:colId xmlns:a16="http://schemas.microsoft.com/office/drawing/2014/main" val="2885791894"/>
                    </a:ext>
                  </a:extLst>
                </a:gridCol>
              </a:tblGrid>
              <a:tr h="200730">
                <a:tc>
                  <a:txBody>
                    <a:bodyPr/>
                    <a:lstStyle/>
                    <a:p>
                      <a:pPr algn="ctr"/>
                      <a:r>
                        <a:rPr kumimoji="1" lang="ja-JP" altLang="en-US" sz="900" dirty="0">
                          <a:solidFill>
                            <a:schemeClr val="bg1"/>
                          </a:solidFill>
                          <a:latin typeface="+mn-lt"/>
                        </a:rPr>
                        <a:t>登録方式</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900" dirty="0">
                          <a:solidFill>
                            <a:schemeClr val="bg1"/>
                          </a:solidFill>
                          <a:latin typeface="+mn-lt"/>
                        </a:rPr>
                        <a:t>今回使用</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l"/>
                      <a:r>
                        <a:rPr kumimoji="1" lang="ja-JP" altLang="en-US" sz="900" dirty="0">
                          <a:solidFill>
                            <a:schemeClr val="bg1"/>
                          </a:solidFill>
                          <a:latin typeface="+mn-lt"/>
                        </a:rPr>
                        <a:t>説明</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00730">
                <a:tc>
                  <a:txBody>
                    <a:bodyPr/>
                    <a:lstStyle/>
                    <a:p>
                      <a:pPr algn="ctr"/>
                      <a:r>
                        <a:rPr kumimoji="1" lang="en-US" altLang="ja-JP" sz="900" b="0" dirty="0">
                          <a:solidFill>
                            <a:schemeClr val="tx1"/>
                          </a:solidFill>
                          <a:latin typeface="+mn-lt"/>
                        </a:rPr>
                        <a:t>Value</a:t>
                      </a:r>
                      <a:r>
                        <a:rPr kumimoji="1" lang="ja-JP" altLang="en-US" sz="900" b="0" dirty="0">
                          <a:solidFill>
                            <a:schemeClr val="tx1"/>
                          </a:solidFill>
                          <a:latin typeface="+mn-lt"/>
                        </a:rPr>
                        <a:t>型</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en-US" altLang="ja-JP"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ja-JP" altLang="en-US" sz="900" dirty="0">
                          <a:solidFill>
                            <a:schemeClr val="tx1"/>
                          </a:solidFill>
                          <a:latin typeface="+mn-lt"/>
                        </a:rPr>
                        <a:t>基本的なタイプであり、表の中の値を変数に紐づけるものです。</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r h="200730">
                <a:tc>
                  <a:txBody>
                    <a:bodyPr/>
                    <a:lstStyle/>
                    <a:p>
                      <a:pPr algn="ctr"/>
                      <a:r>
                        <a:rPr kumimoji="1" lang="en-US" altLang="ja-JP" sz="900" b="0" dirty="0">
                          <a:solidFill>
                            <a:schemeClr val="tx1"/>
                          </a:solidFill>
                          <a:latin typeface="+mn-lt"/>
                        </a:rPr>
                        <a:t>Key</a:t>
                      </a:r>
                      <a:r>
                        <a:rPr kumimoji="1" lang="ja-JP" altLang="en-US" sz="900" b="0" dirty="0">
                          <a:solidFill>
                            <a:schemeClr val="tx1"/>
                          </a:solidFill>
                          <a:latin typeface="+mn-lt"/>
                        </a:rPr>
                        <a:t>型</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900" dirty="0">
                          <a:solidFill>
                            <a:schemeClr val="tx1"/>
                          </a:solidFill>
                          <a:latin typeface="+mn-lt"/>
                        </a:rPr>
                        <a:t>●</a:t>
                      </a:r>
                      <a:endParaRPr kumimoji="1" lang="en-US" altLang="ja-JP"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ja-JP" altLang="en-US" sz="900" dirty="0">
                          <a:solidFill>
                            <a:schemeClr val="tx1"/>
                          </a:solidFill>
                          <a:latin typeface="+mn-lt"/>
                        </a:rPr>
                        <a:t>表の項目</a:t>
                      </a:r>
                      <a:r>
                        <a:rPr kumimoji="1" lang="en-US" altLang="ja-JP" sz="900" dirty="0">
                          <a:solidFill>
                            <a:schemeClr val="tx1"/>
                          </a:solidFill>
                          <a:latin typeface="+mn-lt"/>
                        </a:rPr>
                        <a:t>(</a:t>
                      </a:r>
                      <a:r>
                        <a:rPr kumimoji="1" lang="ja-JP" altLang="en-US" sz="900" dirty="0">
                          <a:solidFill>
                            <a:schemeClr val="tx1"/>
                          </a:solidFill>
                          <a:latin typeface="+mn-lt"/>
                        </a:rPr>
                        <a:t>列名</a:t>
                      </a:r>
                      <a:r>
                        <a:rPr kumimoji="1" lang="en-US" altLang="ja-JP" sz="900" dirty="0">
                          <a:solidFill>
                            <a:schemeClr val="tx1"/>
                          </a:solidFill>
                          <a:latin typeface="+mn-lt"/>
                        </a:rPr>
                        <a:t>)</a:t>
                      </a:r>
                      <a:r>
                        <a:rPr kumimoji="1" lang="ja-JP" altLang="en-US" sz="900" dirty="0">
                          <a:solidFill>
                            <a:schemeClr val="tx1"/>
                          </a:solidFill>
                          <a:latin typeface="+mn-lt"/>
                        </a:rPr>
                        <a:t>を変数に紐づけるものです。項目の設定値が空白の場合は紐づけ対象外になります。</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8977840"/>
                  </a:ext>
                </a:extLst>
              </a:tr>
              <a:tr h="200730">
                <a:tc>
                  <a:txBody>
                    <a:bodyPr/>
                    <a:lstStyle/>
                    <a:p>
                      <a:pPr algn="ctr"/>
                      <a:r>
                        <a:rPr kumimoji="1" lang="en-US" altLang="ja-JP" sz="900" b="0" dirty="0">
                          <a:solidFill>
                            <a:schemeClr val="tx1"/>
                          </a:solidFill>
                          <a:latin typeface="+mn-lt"/>
                        </a:rPr>
                        <a:t>Key-Value</a:t>
                      </a:r>
                      <a:r>
                        <a:rPr kumimoji="1" lang="ja-JP" altLang="en-US" sz="900" b="0" dirty="0">
                          <a:solidFill>
                            <a:schemeClr val="tx1"/>
                          </a:solidFill>
                          <a:latin typeface="+mn-lt"/>
                        </a:rPr>
                        <a:t>型</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en-US" altLang="ja-JP"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ja-JP" altLang="en-US" sz="900" dirty="0">
                          <a:solidFill>
                            <a:schemeClr val="tx1"/>
                          </a:solidFill>
                          <a:latin typeface="+mn-lt"/>
                        </a:rPr>
                        <a:t>項目の名称</a:t>
                      </a:r>
                      <a:r>
                        <a:rPr kumimoji="1" lang="en-US" altLang="ja-JP" sz="900" dirty="0">
                          <a:solidFill>
                            <a:schemeClr val="tx1"/>
                          </a:solidFill>
                          <a:latin typeface="+mn-lt"/>
                        </a:rPr>
                        <a:t>(Key)</a:t>
                      </a:r>
                      <a:r>
                        <a:rPr kumimoji="1" lang="ja-JP" altLang="en-US" sz="900" dirty="0">
                          <a:solidFill>
                            <a:schemeClr val="tx1"/>
                          </a:solidFill>
                          <a:latin typeface="+mn-lt"/>
                        </a:rPr>
                        <a:t>と設定値</a:t>
                      </a:r>
                      <a:r>
                        <a:rPr kumimoji="1" lang="en-US" altLang="ja-JP" sz="900" dirty="0">
                          <a:solidFill>
                            <a:schemeClr val="tx1"/>
                          </a:solidFill>
                          <a:latin typeface="+mn-lt"/>
                        </a:rPr>
                        <a:t>(Value)</a:t>
                      </a:r>
                      <a:r>
                        <a:rPr kumimoji="1" lang="ja-JP" altLang="en-US" sz="900" dirty="0">
                          <a:solidFill>
                            <a:schemeClr val="tx1"/>
                          </a:solidFill>
                          <a:latin typeface="+mn-lt"/>
                        </a:rPr>
                        <a:t>の両方を変数に紐づけることができます。</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70498433"/>
                  </a:ext>
                </a:extLst>
              </a:tr>
            </a:tbl>
          </a:graphicData>
        </a:graphic>
      </p:graphicFrame>
      <p:sp>
        <p:nvSpPr>
          <p:cNvPr id="26" name="テキスト ボックス 25"/>
          <p:cNvSpPr txBox="1"/>
          <p:nvPr/>
        </p:nvSpPr>
        <p:spPr>
          <a:xfrm>
            <a:off x="553370" y="6054372"/>
            <a:ext cx="6335183" cy="400110"/>
          </a:xfrm>
          <a:prstGeom prst="rect">
            <a:avLst/>
          </a:prstGeom>
          <a:noFill/>
        </p:spPr>
        <p:txBody>
          <a:bodyPr wrap="square" rtlCol="0">
            <a:spAutoFit/>
          </a:bodyPr>
          <a:lstStyle/>
          <a:p>
            <a:r>
              <a:rPr lang="ja-JP" altLang="en-US" sz="1000" dirty="0"/>
              <a:t>今回のシナリオでは、表の項目</a:t>
            </a:r>
            <a:r>
              <a:rPr lang="en-US" altLang="ja-JP" sz="1000" dirty="0"/>
              <a:t>(</a:t>
            </a:r>
            <a:r>
              <a:rPr lang="ja-JP" altLang="en-US" sz="1000" dirty="0"/>
              <a:t>列名</a:t>
            </a:r>
            <a:r>
              <a:rPr lang="en-US" altLang="ja-JP" sz="1000" dirty="0"/>
              <a:t>)</a:t>
            </a:r>
            <a:r>
              <a:rPr lang="ja-JP" altLang="en-US" sz="1000" dirty="0"/>
              <a:t>を</a:t>
            </a:r>
            <a:r>
              <a:rPr lang="en-US" altLang="ja-JP" sz="1000" dirty="0"/>
              <a:t>Playbook</a:t>
            </a:r>
            <a:r>
              <a:rPr lang="ja-JP" altLang="en-US" sz="1000" dirty="0"/>
              <a:t>に具体値として代入したいので、登録方式は「</a:t>
            </a:r>
            <a:r>
              <a:rPr lang="en-US" altLang="ja-JP" sz="1000" dirty="0"/>
              <a:t>Key</a:t>
            </a:r>
            <a:r>
              <a:rPr lang="ja-JP" altLang="en-US" sz="1000" dirty="0"/>
              <a:t>型」を選択します。詳細はこちら</a:t>
            </a:r>
            <a:r>
              <a:rPr lang="ja-JP" altLang="en-US" sz="1000" dirty="0">
                <a:hlinkClick r:id="rId3"/>
              </a:rPr>
              <a:t>システム構築・運用の効率化</a:t>
            </a:r>
            <a:r>
              <a:rPr lang="ja-JP" altLang="en-US" sz="1000" dirty="0"/>
              <a:t>ガイドブックを参照してください。</a:t>
            </a:r>
            <a:endParaRPr kumimoji="1" lang="ja-JP" altLang="en-US" sz="1000" dirty="0"/>
          </a:p>
        </p:txBody>
      </p:sp>
      <p:sp>
        <p:nvSpPr>
          <p:cNvPr id="22" name="円形吹き出し 21"/>
          <p:cNvSpPr/>
          <p:nvPr/>
        </p:nvSpPr>
        <p:spPr bwMode="auto">
          <a:xfrm>
            <a:off x="55698" y="4427149"/>
            <a:ext cx="559890" cy="540000"/>
          </a:xfrm>
          <a:prstGeom prst="wedgeEllipseCallout">
            <a:avLst>
              <a:gd name="adj1" fmla="val -47172"/>
              <a:gd name="adj2" fmla="val -125"/>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Point</a:t>
            </a:r>
            <a:endParaRPr kumimoji="1" lang="ja-JP" altLang="en-US" sz="1400" b="1" dirty="0">
              <a:latin typeface="+mn-ea"/>
            </a:endParaRPr>
          </a:p>
        </p:txBody>
      </p:sp>
      <p:grpSp>
        <p:nvGrpSpPr>
          <p:cNvPr id="20" name="グループ化 19"/>
          <p:cNvGrpSpPr/>
          <p:nvPr/>
        </p:nvGrpSpPr>
        <p:grpSpPr>
          <a:xfrm>
            <a:off x="6742049" y="1852201"/>
            <a:ext cx="2148045" cy="2368800"/>
            <a:chOff x="6742049" y="1852201"/>
            <a:chExt cx="2148045" cy="2368800"/>
          </a:xfrm>
        </p:grpSpPr>
        <p:sp>
          <p:nvSpPr>
            <p:cNvPr id="21" name="正方形/長方形 20"/>
            <p:cNvSpPr/>
            <p:nvPr/>
          </p:nvSpPr>
          <p:spPr bwMode="auto">
            <a:xfrm>
              <a:off x="6742049" y="1852201"/>
              <a:ext cx="2148045" cy="2368800"/>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25" name="角丸四角形 24"/>
            <p:cNvSpPr/>
            <p:nvPr/>
          </p:nvSpPr>
          <p:spPr bwMode="auto">
            <a:xfrm>
              <a:off x="6814060" y="1983693"/>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Playbook</a:t>
              </a:r>
              <a:r>
                <a:rPr lang="ja-JP" altLang="en-US" sz="900" b="1" dirty="0">
                  <a:latin typeface="+mn-ea"/>
                </a:rPr>
                <a:t>をアップロードして</a:t>
              </a:r>
            </a:p>
            <a:p>
              <a:pPr algn="ctr"/>
              <a:r>
                <a:rPr lang="ja-JP" altLang="en-US" sz="900" b="1" dirty="0">
                  <a:latin typeface="+mn-ea"/>
                </a:rPr>
                <a:t>ジョブ</a:t>
              </a:r>
              <a:r>
                <a:rPr lang="en-US" altLang="ja-JP" sz="900" b="1" dirty="0">
                  <a:latin typeface="+mn-ea"/>
                </a:rPr>
                <a:t>(Movement)</a:t>
              </a:r>
              <a:r>
                <a:rPr lang="ja-JP" altLang="en-US" sz="900" b="1" dirty="0">
                  <a:latin typeface="+mn-ea"/>
                </a:rPr>
                <a:t>に紐付け</a:t>
              </a:r>
            </a:p>
          </p:txBody>
        </p:sp>
        <p:sp>
          <p:nvSpPr>
            <p:cNvPr id="27" name="角丸四角形 26"/>
            <p:cNvSpPr/>
            <p:nvPr/>
          </p:nvSpPr>
          <p:spPr bwMode="auto">
            <a:xfrm>
              <a:off x="6814060" y="2844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CMDB</a:t>
              </a:r>
              <a:r>
                <a:rPr lang="ja-JP" altLang="en-US" sz="900" b="1" dirty="0">
                  <a:latin typeface="+mn-ea"/>
                </a:rPr>
                <a:t>にパラメータシートを設定</a:t>
              </a:r>
            </a:p>
          </p:txBody>
        </p:sp>
        <p:sp>
          <p:nvSpPr>
            <p:cNvPr id="28" name="角丸四角形 27"/>
            <p:cNvSpPr/>
            <p:nvPr/>
          </p:nvSpPr>
          <p:spPr bwMode="auto">
            <a:xfrm>
              <a:off x="6814060" y="3708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dirty="0">
                  <a:latin typeface="+mn-ea"/>
                </a:rPr>
                <a:t>機器一覧にターゲットとなる</a:t>
              </a:r>
            </a:p>
            <a:p>
              <a:pPr algn="ctr"/>
              <a:r>
                <a:rPr lang="en-US" altLang="ja-JP" sz="800" b="1" dirty="0">
                  <a:latin typeface="+mn-ea"/>
                </a:rPr>
                <a:t>Linux</a:t>
              </a:r>
              <a:r>
                <a:rPr lang="ja-JP" altLang="en-US" sz="800" b="1" dirty="0">
                  <a:latin typeface="+mn-ea"/>
                </a:rPr>
                <a:t>マシンを登録</a:t>
              </a:r>
            </a:p>
          </p:txBody>
        </p:sp>
        <p:sp>
          <p:nvSpPr>
            <p:cNvPr id="29" name="角丸四角形 28"/>
            <p:cNvSpPr/>
            <p:nvPr/>
          </p:nvSpPr>
          <p:spPr bwMode="auto">
            <a:xfrm>
              <a:off x="6816301" y="3276000"/>
              <a:ext cx="2004289" cy="366867"/>
            </a:xfrm>
            <a:prstGeom prst="roundRect">
              <a:avLst/>
            </a:prstGeom>
            <a:solidFill>
              <a:schemeClr val="accent6">
                <a:lumMod val="10000"/>
                <a:lumOff val="90000"/>
              </a:schemeClr>
            </a:solid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パラメータシートの項目と</a:t>
              </a:r>
            </a:p>
            <a:p>
              <a:pPr algn="ctr"/>
              <a:r>
                <a:rPr lang="en-US" altLang="ja-JP" sz="900" b="1" dirty="0">
                  <a:solidFill>
                    <a:srgbClr val="FF0000"/>
                  </a:solidFill>
                  <a:latin typeface="+mn-ea"/>
                </a:rPr>
                <a:t>Playbook</a:t>
              </a:r>
              <a:r>
                <a:rPr lang="ja-JP" altLang="en-US" sz="900" b="1" dirty="0">
                  <a:solidFill>
                    <a:srgbClr val="FF0000"/>
                  </a:solidFill>
                  <a:latin typeface="+mn-ea"/>
                </a:rPr>
                <a:t>の変数の紐付け</a:t>
              </a:r>
            </a:p>
          </p:txBody>
        </p:sp>
        <p:sp>
          <p:nvSpPr>
            <p:cNvPr id="30" name="角丸四角形 29"/>
            <p:cNvSpPr/>
            <p:nvPr/>
          </p:nvSpPr>
          <p:spPr bwMode="auto">
            <a:xfrm>
              <a:off x="6814060" y="2412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a:t>
              </a:r>
              <a:r>
                <a:rPr lang="en-US" altLang="ja-JP" sz="900" b="1" dirty="0">
                  <a:latin typeface="+mn-ea"/>
                </a:rPr>
                <a:t>(Movement)</a:t>
              </a:r>
              <a:r>
                <a:rPr lang="ja-JP" altLang="en-US" sz="900" b="1" dirty="0">
                  <a:latin typeface="+mn-ea"/>
                </a:rPr>
                <a:t>を</a:t>
              </a:r>
            </a:p>
            <a:p>
              <a:pPr algn="ctr"/>
              <a:r>
                <a:rPr lang="ja-JP" altLang="en-US" sz="900" b="1" dirty="0">
                  <a:latin typeface="+mn-ea"/>
                </a:rPr>
                <a:t>ジョブフロー</a:t>
              </a:r>
              <a:r>
                <a:rPr lang="en-US" altLang="ja-JP" sz="900" b="1" dirty="0">
                  <a:latin typeface="+mn-ea"/>
                </a:rPr>
                <a:t>(Conductor)</a:t>
              </a:r>
              <a:r>
                <a:rPr lang="ja-JP" altLang="en-US" sz="900" b="1" dirty="0">
                  <a:latin typeface="+mn-ea"/>
                </a:rPr>
                <a:t>に組込み</a:t>
              </a:r>
            </a:p>
          </p:txBody>
        </p:sp>
      </p:grpSp>
    </p:spTree>
    <p:extLst>
      <p:ext uri="{BB962C8B-B14F-4D97-AF65-F5344CB8AC3E}">
        <p14:creationId xmlns:p14="http://schemas.microsoft.com/office/powerpoint/2010/main" val="3427304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stretch>
            <a:fillRect/>
          </a:stretch>
        </p:blipFill>
        <p:spPr>
          <a:xfrm>
            <a:off x="472076" y="1852201"/>
            <a:ext cx="6078926" cy="4320000"/>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sz="2200" dirty="0"/>
              <a:t>3.4 </a:t>
            </a:r>
            <a:r>
              <a:rPr lang="ja-JP" altLang="en-US" sz="2200" dirty="0"/>
              <a:t>パラメータシートの項目と</a:t>
            </a:r>
            <a:r>
              <a:rPr lang="en-US" altLang="ja-JP" sz="2200" dirty="0"/>
              <a:t>Playbook</a:t>
            </a:r>
            <a:r>
              <a:rPr lang="ja-JP" altLang="en-US" sz="2200" dirty="0"/>
              <a:t>の変数の紐付け</a:t>
            </a:r>
            <a:r>
              <a:rPr lang="en-US" altLang="ja-JP" sz="2200" dirty="0"/>
              <a:t>(3/3)</a:t>
            </a:r>
            <a:endParaRPr lang="ja-JP" altLang="en-US" sz="2200"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a:t>
            </a:r>
            <a:r>
              <a:rPr lang="zh-TW" altLang="en-US" dirty="0"/>
              <a:t>代入値自動登録設定</a:t>
            </a:r>
            <a:r>
              <a:rPr lang="ja-JP" altLang="en-US" dirty="0"/>
              <a:t>」作成</a:t>
            </a:r>
            <a:endParaRPr lang="en-US" altLang="ja-JP" dirty="0"/>
          </a:p>
          <a:p>
            <a:pPr lvl="1"/>
            <a:r>
              <a:rPr lang="ja-JP" altLang="en-US" dirty="0"/>
              <a:t>表示フィルタで</a:t>
            </a:r>
            <a:r>
              <a:rPr lang="en-US" altLang="ja-JP" dirty="0"/>
              <a:t>5</a:t>
            </a:r>
            <a:r>
              <a:rPr lang="ja-JP" altLang="en-US" dirty="0"/>
              <a:t>件のデータが登録できているかの確認を行って下さい。</a:t>
            </a:r>
            <a:endParaRPr lang="en-US" altLang="ja-JP" dirty="0"/>
          </a:p>
          <a:p>
            <a:pPr marL="180000" lvl="1" indent="0">
              <a:buNone/>
            </a:pPr>
            <a:r>
              <a:rPr lang="ja-JP" altLang="en-US" dirty="0"/>
              <a:t>　ここまでで実行準備は終了になります。</a:t>
            </a:r>
          </a:p>
        </p:txBody>
      </p:sp>
      <p:sp>
        <p:nvSpPr>
          <p:cNvPr id="34" name="角丸四角形 33"/>
          <p:cNvSpPr/>
          <p:nvPr/>
        </p:nvSpPr>
        <p:spPr bwMode="auto">
          <a:xfrm>
            <a:off x="1403560" y="4221001"/>
            <a:ext cx="5040700" cy="986016"/>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54" name="円形吹き出し 53"/>
          <p:cNvSpPr/>
          <p:nvPr/>
        </p:nvSpPr>
        <p:spPr bwMode="auto">
          <a:xfrm>
            <a:off x="995276" y="2491295"/>
            <a:ext cx="301542" cy="312200"/>
          </a:xfrm>
          <a:prstGeom prst="wedgeEllipseCallout">
            <a:avLst>
              <a:gd name="adj1" fmla="val 82650"/>
              <a:gd name="adj2" fmla="val -4390"/>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a:latin typeface="+mn-ea"/>
            </a:endParaRPr>
          </a:p>
        </p:txBody>
      </p:sp>
      <p:sp>
        <p:nvSpPr>
          <p:cNvPr id="17" name="角丸四角形 16"/>
          <p:cNvSpPr/>
          <p:nvPr/>
        </p:nvSpPr>
        <p:spPr bwMode="auto">
          <a:xfrm>
            <a:off x="1403560" y="2492870"/>
            <a:ext cx="5040700" cy="196599"/>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18" name="角丸四角形 17"/>
          <p:cNvSpPr/>
          <p:nvPr/>
        </p:nvSpPr>
        <p:spPr bwMode="auto">
          <a:xfrm>
            <a:off x="1430131" y="3704958"/>
            <a:ext cx="2937480" cy="246101"/>
          </a:xfrm>
          <a:prstGeom prst="roundRect">
            <a:avLst/>
          </a:prstGeom>
          <a:solidFill>
            <a:schemeClr val="bg2"/>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200" dirty="0">
                <a:latin typeface="+mn-ea"/>
              </a:rPr>
              <a:t>5</a:t>
            </a:r>
            <a:r>
              <a:rPr lang="ja-JP" altLang="en-US" sz="1200" dirty="0">
                <a:latin typeface="+mn-ea"/>
              </a:rPr>
              <a:t>件のデータが登録できているかを確認</a:t>
            </a:r>
            <a:endParaRPr lang="en-US" altLang="ja-JP" sz="1200" dirty="0">
              <a:latin typeface="+mn-ea"/>
            </a:endParaRPr>
          </a:p>
        </p:txBody>
      </p:sp>
      <p:sp>
        <p:nvSpPr>
          <p:cNvPr id="25" name="角丸四角形 24"/>
          <p:cNvSpPr/>
          <p:nvPr/>
        </p:nvSpPr>
        <p:spPr bwMode="auto">
          <a:xfrm>
            <a:off x="1430131" y="3414594"/>
            <a:ext cx="889108" cy="243377"/>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27" name="円形吹き出し 26"/>
          <p:cNvSpPr/>
          <p:nvPr/>
        </p:nvSpPr>
        <p:spPr bwMode="auto">
          <a:xfrm>
            <a:off x="1087689" y="3374173"/>
            <a:ext cx="301542" cy="312200"/>
          </a:xfrm>
          <a:prstGeom prst="wedgeEllipseCallout">
            <a:avLst>
              <a:gd name="adj1" fmla="val 82650"/>
              <a:gd name="adj2" fmla="val -4390"/>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4</a:t>
            </a:r>
            <a:endParaRPr kumimoji="1" lang="ja-JP" altLang="en-US" sz="1400" b="1" dirty="0">
              <a:latin typeface="+mn-ea"/>
            </a:endParaRPr>
          </a:p>
        </p:txBody>
      </p:sp>
      <p:sp>
        <p:nvSpPr>
          <p:cNvPr id="28" name="円形吹き出し 27"/>
          <p:cNvSpPr/>
          <p:nvPr/>
        </p:nvSpPr>
        <p:spPr bwMode="auto">
          <a:xfrm>
            <a:off x="1251224" y="3782045"/>
            <a:ext cx="301542" cy="312200"/>
          </a:xfrm>
          <a:prstGeom prst="wedgeEllipseCallout">
            <a:avLst>
              <a:gd name="adj1" fmla="val -52"/>
              <a:gd name="adj2" fmla="val 120753"/>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5</a:t>
            </a:r>
            <a:endParaRPr kumimoji="1" lang="ja-JP" altLang="en-US" sz="1400" b="1" dirty="0">
              <a:latin typeface="+mn-ea"/>
            </a:endParaRPr>
          </a:p>
        </p:txBody>
      </p:sp>
      <p:grpSp>
        <p:nvGrpSpPr>
          <p:cNvPr id="19" name="グループ化 18"/>
          <p:cNvGrpSpPr/>
          <p:nvPr/>
        </p:nvGrpSpPr>
        <p:grpSpPr>
          <a:xfrm>
            <a:off x="6742049" y="1852201"/>
            <a:ext cx="2148045" cy="2368800"/>
            <a:chOff x="6742049" y="1852201"/>
            <a:chExt cx="2148045" cy="2368800"/>
          </a:xfrm>
        </p:grpSpPr>
        <p:sp>
          <p:nvSpPr>
            <p:cNvPr id="20" name="正方形/長方形 19"/>
            <p:cNvSpPr/>
            <p:nvPr/>
          </p:nvSpPr>
          <p:spPr bwMode="auto">
            <a:xfrm>
              <a:off x="6742049" y="1852201"/>
              <a:ext cx="2148045" cy="2368800"/>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21" name="角丸四角形 20"/>
            <p:cNvSpPr/>
            <p:nvPr/>
          </p:nvSpPr>
          <p:spPr bwMode="auto">
            <a:xfrm>
              <a:off x="6814060" y="1983693"/>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Playbook</a:t>
              </a:r>
              <a:r>
                <a:rPr lang="ja-JP" altLang="en-US" sz="900" b="1" dirty="0">
                  <a:latin typeface="+mn-ea"/>
                </a:rPr>
                <a:t>をアップロードして</a:t>
              </a:r>
            </a:p>
            <a:p>
              <a:pPr algn="ctr"/>
              <a:r>
                <a:rPr lang="ja-JP" altLang="en-US" sz="900" b="1" dirty="0">
                  <a:latin typeface="+mn-ea"/>
                </a:rPr>
                <a:t>ジョブ</a:t>
              </a:r>
              <a:r>
                <a:rPr lang="en-US" altLang="ja-JP" sz="900" b="1" dirty="0">
                  <a:latin typeface="+mn-ea"/>
                </a:rPr>
                <a:t>(Movement)</a:t>
              </a:r>
              <a:r>
                <a:rPr lang="ja-JP" altLang="en-US" sz="900" b="1" dirty="0">
                  <a:latin typeface="+mn-ea"/>
                </a:rPr>
                <a:t>に紐付け</a:t>
              </a:r>
            </a:p>
          </p:txBody>
        </p:sp>
        <p:sp>
          <p:nvSpPr>
            <p:cNvPr id="22" name="角丸四角形 21"/>
            <p:cNvSpPr/>
            <p:nvPr/>
          </p:nvSpPr>
          <p:spPr bwMode="auto">
            <a:xfrm>
              <a:off x="6814060" y="2844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CMDB</a:t>
              </a:r>
              <a:r>
                <a:rPr lang="ja-JP" altLang="en-US" sz="900" b="1" dirty="0">
                  <a:latin typeface="+mn-ea"/>
                </a:rPr>
                <a:t>にパラメータシートを設定</a:t>
              </a:r>
            </a:p>
          </p:txBody>
        </p:sp>
        <p:sp>
          <p:nvSpPr>
            <p:cNvPr id="24" name="角丸四角形 23"/>
            <p:cNvSpPr/>
            <p:nvPr/>
          </p:nvSpPr>
          <p:spPr bwMode="auto">
            <a:xfrm>
              <a:off x="6814060" y="3708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dirty="0">
                  <a:latin typeface="+mn-ea"/>
                </a:rPr>
                <a:t>機器一覧にターゲットとなる</a:t>
              </a:r>
            </a:p>
            <a:p>
              <a:pPr algn="ctr"/>
              <a:r>
                <a:rPr lang="en-US" altLang="ja-JP" sz="800" b="1" dirty="0">
                  <a:latin typeface="+mn-ea"/>
                </a:rPr>
                <a:t>Linux</a:t>
              </a:r>
              <a:r>
                <a:rPr lang="ja-JP" altLang="en-US" sz="800" b="1" dirty="0">
                  <a:latin typeface="+mn-ea"/>
                </a:rPr>
                <a:t>マシンを登録</a:t>
              </a:r>
            </a:p>
          </p:txBody>
        </p:sp>
        <p:sp>
          <p:nvSpPr>
            <p:cNvPr id="26" name="角丸四角形 25"/>
            <p:cNvSpPr/>
            <p:nvPr/>
          </p:nvSpPr>
          <p:spPr bwMode="auto">
            <a:xfrm>
              <a:off x="6816301" y="3276000"/>
              <a:ext cx="2004289" cy="366867"/>
            </a:xfrm>
            <a:prstGeom prst="roundRect">
              <a:avLst/>
            </a:prstGeom>
            <a:solidFill>
              <a:schemeClr val="accent6">
                <a:lumMod val="10000"/>
                <a:lumOff val="90000"/>
              </a:schemeClr>
            </a:solid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パラメータシートの項目と</a:t>
              </a:r>
            </a:p>
            <a:p>
              <a:pPr algn="ctr"/>
              <a:r>
                <a:rPr lang="en-US" altLang="ja-JP" sz="900" b="1" dirty="0">
                  <a:solidFill>
                    <a:srgbClr val="FF0000"/>
                  </a:solidFill>
                  <a:latin typeface="+mn-ea"/>
                </a:rPr>
                <a:t>Playbook</a:t>
              </a:r>
              <a:r>
                <a:rPr lang="ja-JP" altLang="en-US" sz="900" b="1" dirty="0">
                  <a:solidFill>
                    <a:srgbClr val="FF0000"/>
                  </a:solidFill>
                  <a:latin typeface="+mn-ea"/>
                </a:rPr>
                <a:t>の変数の紐付け</a:t>
              </a:r>
            </a:p>
          </p:txBody>
        </p:sp>
        <p:sp>
          <p:nvSpPr>
            <p:cNvPr id="29" name="角丸四角形 28"/>
            <p:cNvSpPr/>
            <p:nvPr/>
          </p:nvSpPr>
          <p:spPr bwMode="auto">
            <a:xfrm>
              <a:off x="6814060" y="2412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a:t>
              </a:r>
              <a:r>
                <a:rPr lang="en-US" altLang="ja-JP" sz="900" b="1" dirty="0">
                  <a:latin typeface="+mn-ea"/>
                </a:rPr>
                <a:t>(Movement)</a:t>
              </a:r>
              <a:r>
                <a:rPr lang="ja-JP" altLang="en-US" sz="900" b="1" dirty="0">
                  <a:latin typeface="+mn-ea"/>
                </a:rPr>
                <a:t>を</a:t>
              </a:r>
            </a:p>
            <a:p>
              <a:pPr algn="ctr"/>
              <a:r>
                <a:rPr lang="ja-JP" altLang="en-US" sz="900" b="1" dirty="0">
                  <a:latin typeface="+mn-ea"/>
                </a:rPr>
                <a:t>ジョブフロー</a:t>
              </a:r>
              <a:r>
                <a:rPr lang="en-US" altLang="ja-JP" sz="900" b="1" dirty="0">
                  <a:latin typeface="+mn-ea"/>
                </a:rPr>
                <a:t>(Conductor)</a:t>
              </a:r>
              <a:r>
                <a:rPr lang="ja-JP" altLang="en-US" sz="900" b="1" dirty="0">
                  <a:latin typeface="+mn-ea"/>
                </a:rPr>
                <a:t>に組込み</a:t>
              </a:r>
            </a:p>
          </p:txBody>
        </p:sp>
      </p:grpSp>
    </p:spTree>
    <p:extLst>
      <p:ext uri="{BB962C8B-B14F-4D97-AF65-F5344CB8AC3E}">
        <p14:creationId xmlns:p14="http://schemas.microsoft.com/office/powerpoint/2010/main" val="1115228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9388" y="3045072"/>
            <a:ext cx="8784000" cy="467239"/>
          </a:xfrm>
        </p:spPr>
        <p:txBody>
          <a:bodyPr/>
          <a:lstStyle/>
          <a:p>
            <a:r>
              <a:rPr lang="en-US" altLang="ja-JP" dirty="0"/>
              <a:t>4.</a:t>
            </a:r>
            <a:r>
              <a:rPr lang="ja-JP" altLang="en-US" dirty="0"/>
              <a:t>　</a:t>
            </a:r>
            <a:r>
              <a:rPr lang="ja-JP" altLang="en-US" dirty="0">
                <a:latin typeface="+mn-ea"/>
              </a:rPr>
              <a:t>実行操作</a:t>
            </a:r>
            <a:r>
              <a:rPr lang="en-US" altLang="ja-JP" dirty="0">
                <a:latin typeface="+mn-ea"/>
              </a:rPr>
              <a:t>(1</a:t>
            </a:r>
            <a:r>
              <a:rPr lang="ja-JP" altLang="en-US" dirty="0">
                <a:latin typeface="+mn-ea"/>
              </a:rPr>
              <a:t>回目</a:t>
            </a:r>
            <a:r>
              <a:rPr lang="en-US" altLang="ja-JP" dirty="0">
                <a:latin typeface="+mn-ea"/>
              </a:rPr>
              <a:t>)</a:t>
            </a:r>
            <a:endParaRPr kumimoji="1" lang="ja-JP" altLang="en-US" dirty="0"/>
          </a:p>
        </p:txBody>
      </p:sp>
    </p:spTree>
    <p:extLst>
      <p:ext uri="{BB962C8B-B14F-4D97-AF65-F5344CB8AC3E}">
        <p14:creationId xmlns:p14="http://schemas.microsoft.com/office/powerpoint/2010/main" val="1811042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619672" y="116540"/>
            <a:ext cx="7344000" cy="405683"/>
          </a:xfrm>
        </p:spPr>
        <p:txBody>
          <a:bodyPr/>
          <a:lstStyle/>
          <a:p>
            <a:r>
              <a:rPr kumimoji="1" lang="ja-JP" altLang="en-US" dirty="0"/>
              <a:t>目次</a:t>
            </a:r>
          </a:p>
        </p:txBody>
      </p:sp>
      <p:sp>
        <p:nvSpPr>
          <p:cNvPr id="4" name="正方形/長方形 3"/>
          <p:cNvSpPr/>
          <p:nvPr/>
        </p:nvSpPr>
        <p:spPr bwMode="auto">
          <a:xfrm>
            <a:off x="1619672" y="620610"/>
            <a:ext cx="7345020" cy="6335884"/>
          </a:xfrm>
          <a:prstGeom prst="rect">
            <a:avLst/>
          </a:prstGeom>
          <a:noFill/>
          <a:ln w="12700">
            <a:no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r>
              <a:rPr lang="ja-JP" altLang="en-US" sz="1600" dirty="0"/>
              <a:t>５．実行操作</a:t>
            </a:r>
            <a:r>
              <a:rPr lang="en-US" altLang="ja-JP" sz="1600" dirty="0"/>
              <a:t>(2</a:t>
            </a:r>
            <a:r>
              <a:rPr lang="ja-JP" altLang="en-US" sz="1600" dirty="0"/>
              <a:t>回目</a:t>
            </a:r>
            <a:r>
              <a:rPr lang="en-US" altLang="ja-JP" sz="1600" dirty="0"/>
              <a:t>)</a:t>
            </a:r>
          </a:p>
          <a:p>
            <a:pPr lvl="1"/>
            <a:r>
              <a:rPr lang="en-US" altLang="ja-JP" sz="1600" dirty="0"/>
              <a:t>5.1</a:t>
            </a:r>
            <a:r>
              <a:rPr lang="ja-JP" altLang="en-US" sz="1600" dirty="0"/>
              <a:t>　</a:t>
            </a:r>
            <a:r>
              <a:rPr lang="ja-JP" altLang="en-US" sz="1600" dirty="0">
                <a:hlinkClick r:id="rId2" action="ppaction://hlinksldjump"/>
              </a:rPr>
              <a:t>作業名</a:t>
            </a:r>
            <a:r>
              <a:rPr lang="en-US" altLang="ja-JP" sz="1600" dirty="0">
                <a:hlinkClick r:id="rId2" action="ppaction://hlinksldjump"/>
              </a:rPr>
              <a:t>(Operation)</a:t>
            </a:r>
            <a:r>
              <a:rPr lang="ja-JP" altLang="en-US" sz="1600" dirty="0">
                <a:hlinkClick r:id="rId2" action="ppaction://hlinksldjump"/>
              </a:rPr>
              <a:t>の登録</a:t>
            </a:r>
            <a:endParaRPr lang="en-US" altLang="ja-JP" sz="1600" dirty="0"/>
          </a:p>
          <a:p>
            <a:pPr lvl="1"/>
            <a:r>
              <a:rPr lang="en-US" altLang="ja-JP" sz="1600" dirty="0"/>
              <a:t>5.2</a:t>
            </a:r>
            <a:r>
              <a:rPr lang="ja-JP" altLang="en-US" sz="1600" dirty="0"/>
              <a:t>　</a:t>
            </a:r>
            <a:r>
              <a:rPr lang="ja-JP" altLang="en-US" sz="1600" dirty="0">
                <a:hlinkClick r:id="rId3" action="ppaction://hlinksldjump"/>
              </a:rPr>
              <a:t>パラメータシートにデータを登録</a:t>
            </a:r>
            <a:endParaRPr lang="en-US" altLang="ja-JP" sz="1600" dirty="0"/>
          </a:p>
          <a:p>
            <a:pPr lvl="1"/>
            <a:r>
              <a:rPr lang="en-US" altLang="ja-JP" sz="1600" dirty="0"/>
              <a:t>5.3</a:t>
            </a:r>
            <a:r>
              <a:rPr lang="ja-JP" altLang="en-US" sz="1600" dirty="0"/>
              <a:t>　</a:t>
            </a:r>
            <a:r>
              <a:rPr lang="ja-JP" altLang="en-US" sz="1600" dirty="0">
                <a:hlinkClick r:id="rId4" action="ppaction://hlinksldjump"/>
              </a:rPr>
              <a:t>ジョブフロー</a:t>
            </a:r>
            <a:r>
              <a:rPr lang="en-US" altLang="ja-JP" sz="1600" dirty="0">
                <a:hlinkClick r:id="rId4" action="ppaction://hlinksldjump"/>
              </a:rPr>
              <a:t>(Conductor)</a:t>
            </a:r>
            <a:r>
              <a:rPr lang="ja-JP" altLang="en-US" sz="1600" dirty="0">
                <a:hlinkClick r:id="rId4" action="ppaction://hlinksldjump"/>
              </a:rPr>
              <a:t>の実行</a:t>
            </a:r>
            <a:endParaRPr lang="ja-JP" altLang="en-US" sz="1600" dirty="0"/>
          </a:p>
          <a:p>
            <a:pPr lvl="1"/>
            <a:r>
              <a:rPr lang="en-US" altLang="ja-JP" sz="1600" dirty="0"/>
              <a:t>5.4   </a:t>
            </a:r>
            <a:r>
              <a:rPr lang="ja-JP" altLang="en-US" sz="1600" dirty="0">
                <a:hlinkClick r:id="rId5" action="ppaction://hlinksldjump"/>
              </a:rPr>
              <a:t>実行結果の確認</a:t>
            </a:r>
            <a:endParaRPr lang="en-US" altLang="ja-JP" sz="1600" dirty="0"/>
          </a:p>
          <a:p>
            <a:pPr marL="342900" indent="-342900">
              <a:buFont typeface="+mj-lt"/>
              <a:buAutoNum type="arabicPeriod"/>
            </a:pPr>
            <a:endParaRPr lang="en-US" altLang="ja-JP" sz="1600" dirty="0"/>
          </a:p>
          <a:p>
            <a:r>
              <a:rPr lang="ja-JP" altLang="en-US" sz="1600" dirty="0"/>
              <a:t>６．</a:t>
            </a:r>
            <a:r>
              <a:rPr lang="en-US" altLang="ja-JP" sz="1600" dirty="0"/>
              <a:t>CMDB</a:t>
            </a:r>
            <a:r>
              <a:rPr lang="ja-JP" altLang="en-US" sz="1600" dirty="0"/>
              <a:t>パラメータの履歴確認</a:t>
            </a:r>
            <a:endParaRPr lang="en-US" altLang="ja-JP" sz="1600" dirty="0"/>
          </a:p>
          <a:p>
            <a:pPr lvl="1"/>
            <a:r>
              <a:rPr lang="en-US" altLang="ja-JP" sz="1600" dirty="0"/>
              <a:t>6.1</a:t>
            </a:r>
            <a:r>
              <a:rPr lang="ja-JP" altLang="en-US" sz="1600" dirty="0"/>
              <a:t>　</a:t>
            </a:r>
            <a:r>
              <a:rPr lang="ja-JP" altLang="en-US" sz="1600" dirty="0">
                <a:hlinkClick r:id="rId6" action="ppaction://hlinksldjump"/>
              </a:rPr>
              <a:t>作業実行と履歴管理</a:t>
            </a:r>
            <a:endParaRPr lang="en-US" altLang="ja-JP" sz="1600" dirty="0"/>
          </a:p>
          <a:p>
            <a:pPr lvl="1"/>
            <a:r>
              <a:rPr lang="en-US" altLang="ja-JP" sz="1600" dirty="0"/>
              <a:t>6.2</a:t>
            </a:r>
            <a:r>
              <a:rPr lang="ja-JP" altLang="en-US" sz="1600" dirty="0"/>
              <a:t>　</a:t>
            </a:r>
            <a:r>
              <a:rPr lang="en-US" altLang="ja-JP" sz="1600" dirty="0">
                <a:hlinkClick r:id="rId7" action="ppaction://hlinksldjump"/>
              </a:rPr>
              <a:t>CMDB</a:t>
            </a:r>
            <a:r>
              <a:rPr lang="ja-JP" altLang="en-US" sz="1600" dirty="0">
                <a:hlinkClick r:id="rId7" action="ppaction://hlinksldjump"/>
              </a:rPr>
              <a:t>パラメータの履歴を確認する</a:t>
            </a:r>
            <a:endParaRPr lang="en-US" altLang="ja-JP" sz="1600" dirty="0"/>
          </a:p>
          <a:p>
            <a:pPr lvl="1"/>
            <a:endParaRPr lang="en-US" altLang="ja-JP" sz="1600" dirty="0"/>
          </a:p>
          <a:p>
            <a:r>
              <a:rPr lang="en-US" altLang="ja-JP" sz="1600" dirty="0"/>
              <a:t>A</a:t>
            </a:r>
            <a:r>
              <a:rPr lang="ja-JP" altLang="en-US" sz="1600" dirty="0"/>
              <a:t>　付録</a:t>
            </a:r>
            <a:endParaRPr lang="en-US" altLang="ja-JP" sz="1600" dirty="0"/>
          </a:p>
          <a:p>
            <a:r>
              <a:rPr lang="ja-JP" altLang="en-US" sz="1600" dirty="0"/>
              <a:t>　　参考①　</a:t>
            </a:r>
            <a:r>
              <a:rPr lang="en-US" altLang="ja-JP" sz="1600" dirty="0">
                <a:hlinkClick r:id="rId8" action="ppaction://hlinksldjump"/>
              </a:rPr>
              <a:t>【Ansible-Legacy】</a:t>
            </a:r>
            <a:r>
              <a:rPr lang="ja-JP" altLang="en-US" sz="1600" dirty="0">
                <a:hlinkClick r:id="rId8" action="ppaction://hlinksldjump"/>
              </a:rPr>
              <a:t>単体実行</a:t>
            </a:r>
            <a:endParaRPr lang="en-US" altLang="ja-JP" sz="1600" dirty="0"/>
          </a:p>
          <a:p>
            <a:r>
              <a:rPr lang="ja-JP" altLang="en-US" sz="1600" dirty="0"/>
              <a:t>　　参考②　</a:t>
            </a:r>
            <a:r>
              <a:rPr lang="en-US" altLang="ja-JP" sz="1600" dirty="0">
                <a:hlinkClick r:id="rId9" action="ppaction://hlinksldjump"/>
              </a:rPr>
              <a:t>【Ansible-Legacy】</a:t>
            </a:r>
            <a:r>
              <a:rPr lang="ja-JP" altLang="en-US" sz="1600" dirty="0">
                <a:hlinkClick r:id="rId9" action="ppaction://hlinksldjump"/>
              </a:rPr>
              <a:t>実行確認</a:t>
            </a:r>
            <a:endParaRPr lang="en-US" altLang="ja-JP" sz="1600" dirty="0"/>
          </a:p>
          <a:p>
            <a:r>
              <a:rPr lang="ja-JP" altLang="en-US" sz="1600" dirty="0"/>
              <a:t>　　</a:t>
            </a:r>
            <a:endParaRPr lang="en-US" altLang="ja-JP" sz="1600" dirty="0"/>
          </a:p>
        </p:txBody>
      </p:sp>
    </p:spTree>
    <p:extLst>
      <p:ext uri="{BB962C8B-B14F-4D97-AF65-F5344CB8AC3E}">
        <p14:creationId xmlns:p14="http://schemas.microsoft.com/office/powerpoint/2010/main" val="30844562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497372" y="2176626"/>
            <a:ext cx="6001442" cy="4276562"/>
          </a:xfrm>
          <a:prstGeom prst="rect">
            <a:avLst/>
          </a:prstGeom>
        </p:spPr>
      </p:pic>
      <p:sp>
        <p:nvSpPr>
          <p:cNvPr id="27" name="タイトル 1"/>
          <p:cNvSpPr txBox="1">
            <a:spLocks/>
          </p:cNvSpPr>
          <p:nvPr/>
        </p:nvSpPr>
        <p:spPr bwMode="gray">
          <a:xfrm>
            <a:off x="107380" y="115200"/>
            <a:ext cx="8784000" cy="468000"/>
          </a:xfrm>
          <a:prstGeom prst="rect">
            <a:avLst/>
          </a:prstGeom>
        </p:spPr>
        <p:txBody>
          <a:bodyPr vert="horz" lIns="91440" tIns="36000" rIns="91440" bIns="0" rtlCol="0" anchor="ctr">
            <a:normAutofit/>
          </a:bodyPr>
          <a:lstStyle>
            <a:lvl1pPr algn="l" rtl="0" eaLnBrk="0" fontAlgn="base" hangingPunct="0">
              <a:spcBef>
                <a:spcPct val="0"/>
              </a:spcBef>
              <a:spcAft>
                <a:spcPct val="0"/>
              </a:spcAft>
              <a:defRPr kumimoji="1" lang="ja-JP" altLang="en-US" sz="2400" b="0" dirty="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r>
              <a:rPr lang="en-US" altLang="ja-JP" kern="0" dirty="0"/>
              <a:t>4.1 </a:t>
            </a:r>
            <a:r>
              <a:rPr lang="ja-JP" altLang="en-US" kern="0" dirty="0"/>
              <a:t>機器一覧にターゲットとなる</a:t>
            </a:r>
            <a:r>
              <a:rPr lang="en-US" altLang="ja-JP" kern="0" dirty="0"/>
              <a:t>Linux</a:t>
            </a:r>
            <a:r>
              <a:rPr lang="ja-JP" altLang="en-US" kern="0" dirty="0"/>
              <a:t>マシンを登録</a:t>
            </a:r>
            <a:r>
              <a:rPr lang="en-US" altLang="ja-JP" kern="0" dirty="0"/>
              <a:t>(1/3)</a:t>
            </a:r>
            <a:endParaRPr lang="ja-JP" altLang="en-US" kern="0" dirty="0"/>
          </a:p>
        </p:txBody>
      </p:sp>
      <p:sp>
        <p:nvSpPr>
          <p:cNvPr id="3" name="コンテンツ プレースホルダー 2"/>
          <p:cNvSpPr>
            <a:spLocks noGrp="1"/>
          </p:cNvSpPr>
          <p:nvPr>
            <p:ph sz="quarter" idx="10"/>
          </p:nvPr>
        </p:nvSpPr>
        <p:spPr>
          <a:xfrm>
            <a:off x="179512" y="836712"/>
            <a:ext cx="8964487" cy="5616476"/>
          </a:xfrm>
        </p:spPr>
        <p:txBody>
          <a:bodyPr/>
          <a:lstStyle/>
          <a:p>
            <a:r>
              <a:rPr lang="ja-JP" altLang="en-US" dirty="0"/>
              <a:t>「機器一覧」へ新規ターゲットホストの登録</a:t>
            </a:r>
            <a:endParaRPr lang="en-US" altLang="ja-JP" dirty="0"/>
          </a:p>
          <a:p>
            <a:pPr lvl="1"/>
            <a:r>
              <a:rPr lang="ja-JP" altLang="en-US" dirty="0"/>
              <a:t>最初に機器一覧へ今回パッケージをインストールするターゲットホストを登録します。</a:t>
            </a:r>
            <a:endParaRPr lang="en-US" altLang="ja-JP" dirty="0"/>
          </a:p>
          <a:p>
            <a:pPr marL="180000" lvl="1" indent="0">
              <a:buNone/>
            </a:pPr>
            <a:r>
              <a:rPr lang="ja-JP" altLang="en-US" dirty="0"/>
              <a:t> 「基本コンソール」メニューグループ </a:t>
            </a:r>
            <a:r>
              <a:rPr lang="en-US" altLang="ja-JP" dirty="0"/>
              <a:t>&gt;&gt;</a:t>
            </a:r>
            <a:r>
              <a:rPr lang="ja-JP" altLang="en-US" dirty="0"/>
              <a:t>「機器一覧」メニューをクリック。</a:t>
            </a:r>
            <a:endParaRPr lang="en-US" altLang="ja-JP" dirty="0"/>
          </a:p>
          <a:p>
            <a:pPr marL="180000" lvl="1" indent="0">
              <a:buNone/>
            </a:pPr>
            <a:r>
              <a:rPr lang="en-US" altLang="ja-JP" dirty="0"/>
              <a:t>  </a:t>
            </a:r>
            <a:r>
              <a:rPr lang="ja-JP" altLang="en-US" dirty="0"/>
              <a:t>各項目へ下表のように入力して下さい。</a:t>
            </a:r>
            <a:r>
              <a:rPr lang="en-US" altLang="ja-JP" dirty="0"/>
              <a:t>(</a:t>
            </a:r>
            <a:r>
              <a:rPr lang="ja-JP" altLang="en-US" dirty="0"/>
              <a:t>次ページへ続く</a:t>
            </a:r>
            <a:r>
              <a:rPr lang="en-US" altLang="ja-JP" dirty="0"/>
              <a:t>)</a:t>
            </a:r>
          </a:p>
          <a:p>
            <a:pPr marL="180000" lvl="1" indent="0">
              <a:buNone/>
            </a:pPr>
            <a:r>
              <a:rPr lang="en-US" altLang="ja-JP" dirty="0"/>
              <a:t>   </a:t>
            </a:r>
          </a:p>
        </p:txBody>
      </p:sp>
      <p:sp>
        <p:nvSpPr>
          <p:cNvPr id="9" name="角丸四角形 8"/>
          <p:cNvSpPr/>
          <p:nvPr/>
        </p:nvSpPr>
        <p:spPr bwMode="auto">
          <a:xfrm>
            <a:off x="1397283" y="3417007"/>
            <a:ext cx="4937319" cy="1092459"/>
          </a:xfrm>
          <a:prstGeom prst="roundRect">
            <a:avLst>
              <a:gd name="adj" fmla="val 4611"/>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grpSp>
        <p:nvGrpSpPr>
          <p:cNvPr id="2" name="グループ化 1"/>
          <p:cNvGrpSpPr/>
          <p:nvPr/>
        </p:nvGrpSpPr>
        <p:grpSpPr>
          <a:xfrm>
            <a:off x="6742049" y="1852201"/>
            <a:ext cx="2148045" cy="2368800"/>
            <a:chOff x="6742049" y="1852201"/>
            <a:chExt cx="2148045" cy="2368800"/>
          </a:xfrm>
        </p:grpSpPr>
        <p:sp>
          <p:nvSpPr>
            <p:cNvPr id="28" name="正方形/長方形 27"/>
            <p:cNvSpPr/>
            <p:nvPr/>
          </p:nvSpPr>
          <p:spPr bwMode="auto">
            <a:xfrm>
              <a:off x="6742049" y="1852201"/>
              <a:ext cx="2148045" cy="2368800"/>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31" name="角丸四角形 30"/>
            <p:cNvSpPr/>
            <p:nvPr/>
          </p:nvSpPr>
          <p:spPr bwMode="auto">
            <a:xfrm>
              <a:off x="6814060" y="1983693"/>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a:latin typeface="+mn-ea"/>
                </a:rPr>
                <a:t>Playbook</a:t>
              </a:r>
              <a:r>
                <a:rPr lang="ja-JP" altLang="en-US" sz="900" b="1">
                  <a:latin typeface="+mn-ea"/>
                </a:rPr>
                <a:t>をアップロードして</a:t>
              </a:r>
            </a:p>
            <a:p>
              <a:pPr algn="ctr"/>
              <a:r>
                <a:rPr lang="ja-JP" altLang="en-US" sz="900" b="1">
                  <a:latin typeface="+mn-ea"/>
                </a:rPr>
                <a:t>ジョブ</a:t>
              </a:r>
              <a:r>
                <a:rPr lang="en-US" altLang="ja-JP" sz="900" b="1">
                  <a:latin typeface="+mn-ea"/>
                </a:rPr>
                <a:t>(Movement)</a:t>
              </a:r>
              <a:r>
                <a:rPr lang="ja-JP" altLang="en-US" sz="900" b="1">
                  <a:latin typeface="+mn-ea"/>
                </a:rPr>
                <a:t>に紐付け</a:t>
              </a:r>
              <a:endParaRPr lang="ja-JP" altLang="en-US" sz="900" b="1" dirty="0">
                <a:latin typeface="+mn-ea"/>
              </a:endParaRPr>
            </a:p>
          </p:txBody>
        </p:sp>
        <p:sp>
          <p:nvSpPr>
            <p:cNvPr id="32" name="角丸四角形 31"/>
            <p:cNvSpPr/>
            <p:nvPr/>
          </p:nvSpPr>
          <p:spPr bwMode="auto">
            <a:xfrm>
              <a:off x="6814060" y="2844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CMDB</a:t>
              </a:r>
              <a:r>
                <a:rPr lang="ja-JP" altLang="en-US" sz="900" b="1" dirty="0">
                  <a:latin typeface="+mn-ea"/>
                </a:rPr>
                <a:t>にパラメータシートを設定</a:t>
              </a:r>
            </a:p>
          </p:txBody>
        </p:sp>
        <p:sp>
          <p:nvSpPr>
            <p:cNvPr id="36" name="角丸四角形 35"/>
            <p:cNvSpPr/>
            <p:nvPr/>
          </p:nvSpPr>
          <p:spPr bwMode="auto">
            <a:xfrm>
              <a:off x="6814060" y="2412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ジョブ</a:t>
              </a:r>
              <a:r>
                <a:rPr lang="en-US" altLang="ja-JP" sz="900" b="1">
                  <a:latin typeface="+mn-ea"/>
                </a:rPr>
                <a:t>(Movement)</a:t>
              </a:r>
              <a:r>
                <a:rPr lang="ja-JP" altLang="en-US" sz="900" b="1">
                  <a:latin typeface="+mn-ea"/>
                </a:rPr>
                <a:t>を</a:t>
              </a:r>
            </a:p>
            <a:p>
              <a:pPr algn="ctr"/>
              <a:r>
                <a:rPr lang="ja-JP" altLang="en-US" sz="900" b="1">
                  <a:latin typeface="+mn-ea"/>
                </a:rPr>
                <a:t>ジョブフロー</a:t>
              </a:r>
              <a:r>
                <a:rPr lang="en-US" altLang="ja-JP" sz="900" b="1">
                  <a:latin typeface="+mn-ea"/>
                </a:rPr>
                <a:t>(Conductor)</a:t>
              </a:r>
              <a:r>
                <a:rPr lang="ja-JP" altLang="en-US" sz="900" b="1">
                  <a:latin typeface="+mn-ea"/>
                </a:rPr>
                <a:t>に組込み</a:t>
              </a:r>
              <a:endParaRPr lang="ja-JP" altLang="en-US" sz="900" b="1" dirty="0">
                <a:latin typeface="+mn-ea"/>
              </a:endParaRPr>
            </a:p>
          </p:txBody>
        </p:sp>
        <p:sp>
          <p:nvSpPr>
            <p:cNvPr id="37" name="角丸四角形 36"/>
            <p:cNvSpPr/>
            <p:nvPr/>
          </p:nvSpPr>
          <p:spPr bwMode="auto">
            <a:xfrm>
              <a:off x="6813926" y="3708000"/>
              <a:ext cx="2004289" cy="366867"/>
            </a:xfrm>
            <a:prstGeom prst="roundRect">
              <a:avLst/>
            </a:prstGeom>
            <a:solidFill>
              <a:schemeClr val="accent6">
                <a:lumMod val="10000"/>
                <a:lumOff val="90000"/>
              </a:schemeClr>
            </a:solid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dirty="0">
                  <a:solidFill>
                    <a:srgbClr val="FF0000"/>
                  </a:solidFill>
                  <a:latin typeface="+mn-ea"/>
                </a:rPr>
                <a:t>機器一覧にターゲットとなる</a:t>
              </a:r>
            </a:p>
            <a:p>
              <a:pPr algn="ctr"/>
              <a:r>
                <a:rPr lang="en-US" altLang="ja-JP" sz="800" b="1" dirty="0">
                  <a:solidFill>
                    <a:srgbClr val="FF0000"/>
                  </a:solidFill>
                  <a:latin typeface="+mn-ea"/>
                </a:rPr>
                <a:t>Linux</a:t>
              </a:r>
              <a:r>
                <a:rPr lang="ja-JP" altLang="en-US" sz="800" b="1" dirty="0">
                  <a:solidFill>
                    <a:srgbClr val="FF0000"/>
                  </a:solidFill>
                  <a:latin typeface="+mn-ea"/>
                </a:rPr>
                <a:t>マシンを登録</a:t>
              </a:r>
            </a:p>
          </p:txBody>
        </p:sp>
        <p:sp>
          <p:nvSpPr>
            <p:cNvPr id="38" name="角丸四角形 37"/>
            <p:cNvSpPr/>
            <p:nvPr/>
          </p:nvSpPr>
          <p:spPr bwMode="auto">
            <a:xfrm>
              <a:off x="6814060" y="3276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パラメータシートの項目と</a:t>
              </a:r>
            </a:p>
            <a:p>
              <a:pPr algn="ctr"/>
              <a:r>
                <a:rPr lang="en-US" altLang="ja-JP" sz="900" b="1" dirty="0">
                  <a:latin typeface="+mn-ea"/>
                </a:rPr>
                <a:t>Playbook</a:t>
              </a:r>
              <a:r>
                <a:rPr lang="ja-JP" altLang="en-US" sz="900" b="1" dirty="0">
                  <a:latin typeface="+mn-ea"/>
                </a:rPr>
                <a:t>の変数の紐付け</a:t>
              </a:r>
            </a:p>
          </p:txBody>
        </p:sp>
      </p:grpSp>
      <p:sp>
        <p:nvSpPr>
          <p:cNvPr id="21" name="角丸四角形 20"/>
          <p:cNvSpPr/>
          <p:nvPr/>
        </p:nvSpPr>
        <p:spPr bwMode="auto">
          <a:xfrm>
            <a:off x="517483" y="4909470"/>
            <a:ext cx="6142807" cy="781077"/>
          </a:xfrm>
          <a:prstGeom prst="roundRect">
            <a:avLst/>
          </a:prstGeom>
          <a:solidFill>
            <a:schemeClr val="bg2"/>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sz="1200" dirty="0">
              <a:solidFill>
                <a:srgbClr val="FF0000"/>
              </a:solidFill>
              <a:latin typeface="+mn-ea"/>
            </a:endParaRPr>
          </a:p>
        </p:txBody>
      </p:sp>
      <p:graphicFrame>
        <p:nvGraphicFramePr>
          <p:cNvPr id="22" name="表 21"/>
          <p:cNvGraphicFramePr>
            <a:graphicFrameLocks noGrp="1"/>
          </p:cNvGraphicFramePr>
          <p:nvPr>
            <p:extLst>
              <p:ext uri="{D42A27DB-BD31-4B8C-83A1-F6EECF244321}">
                <p14:modId xmlns:p14="http://schemas.microsoft.com/office/powerpoint/2010/main" val="653997839"/>
              </p:ext>
            </p:extLst>
          </p:nvPr>
        </p:nvGraphicFramePr>
        <p:xfrm>
          <a:off x="653088" y="5046497"/>
          <a:ext cx="5889117" cy="525780"/>
        </p:xfrm>
        <a:graphic>
          <a:graphicData uri="http://schemas.openxmlformats.org/drawingml/2006/table">
            <a:tbl>
              <a:tblPr firstRow="1" bandRow="1">
                <a:tableStyleId>{5C22544A-7EE6-4342-B048-85BDC9FD1C3A}</a:tableStyleId>
              </a:tblPr>
              <a:tblGrid>
                <a:gridCol w="1961443">
                  <a:extLst>
                    <a:ext uri="{9D8B030D-6E8A-4147-A177-3AD203B41FA5}">
                      <a16:colId xmlns:a16="http://schemas.microsoft.com/office/drawing/2014/main" val="2883640048"/>
                    </a:ext>
                  </a:extLst>
                </a:gridCol>
                <a:gridCol w="1963837">
                  <a:extLst>
                    <a:ext uri="{9D8B030D-6E8A-4147-A177-3AD203B41FA5}">
                      <a16:colId xmlns:a16="http://schemas.microsoft.com/office/drawing/2014/main" val="1123245703"/>
                    </a:ext>
                  </a:extLst>
                </a:gridCol>
                <a:gridCol w="1963837">
                  <a:extLst>
                    <a:ext uri="{9D8B030D-6E8A-4147-A177-3AD203B41FA5}">
                      <a16:colId xmlns:a16="http://schemas.microsoft.com/office/drawing/2014/main" val="2885791894"/>
                    </a:ext>
                  </a:extLst>
                </a:gridCol>
              </a:tblGrid>
              <a:tr h="186569">
                <a:tc>
                  <a:txBody>
                    <a:bodyPr/>
                    <a:lstStyle/>
                    <a:p>
                      <a:pPr algn="ctr"/>
                      <a:r>
                        <a:rPr kumimoji="1" lang="en-US" altLang="ja-JP" sz="1200" dirty="0">
                          <a:solidFill>
                            <a:schemeClr val="bg1"/>
                          </a:solidFill>
                          <a:latin typeface="+mn-lt"/>
                        </a:rPr>
                        <a:t>HW</a:t>
                      </a:r>
                      <a:r>
                        <a:rPr kumimoji="1" lang="ja-JP" altLang="en-US" sz="1200" dirty="0">
                          <a:solidFill>
                            <a:schemeClr val="bg1"/>
                          </a:solidFill>
                          <a:latin typeface="+mn-lt"/>
                        </a:rPr>
                        <a:t>機器種別</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a:solidFill>
                            <a:schemeClr val="bg1"/>
                          </a:solidFill>
                          <a:latin typeface="+mn-lt"/>
                        </a:rPr>
                        <a:t>ホスト名</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a:solidFill>
                            <a:schemeClr val="bg1"/>
                          </a:solidFill>
                          <a:latin typeface="+mn-lt"/>
                        </a:rPr>
                        <a:t>IP</a:t>
                      </a:r>
                      <a:r>
                        <a:rPr kumimoji="1" lang="ja-JP" altLang="en-US" sz="1200" dirty="0">
                          <a:solidFill>
                            <a:schemeClr val="bg1"/>
                          </a:solidFill>
                          <a:latin typeface="+mn-lt"/>
                        </a:rPr>
                        <a:t>アドレス</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37163">
                <a:tc>
                  <a:txBody>
                    <a:bodyPr/>
                    <a:lstStyle/>
                    <a:p>
                      <a:pPr algn="ctr"/>
                      <a:r>
                        <a:rPr kumimoji="1" lang="en-US" altLang="ja-JP" sz="1050" b="0" dirty="0">
                          <a:solidFill>
                            <a:schemeClr val="tx1"/>
                          </a:solidFill>
                          <a:latin typeface="+mn-lt"/>
                        </a:rPr>
                        <a:t>SV</a:t>
                      </a:r>
                      <a:endParaRPr kumimoji="1" lang="ja-JP" altLang="en-US" sz="105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050" dirty="0">
                          <a:solidFill>
                            <a:schemeClr val="tx1"/>
                          </a:solidFill>
                          <a:latin typeface="+mn-lt"/>
                        </a:rPr>
                        <a:t>(</a:t>
                      </a:r>
                      <a:r>
                        <a:rPr kumimoji="1" lang="ja-JP" altLang="en-US" sz="1050" dirty="0">
                          <a:solidFill>
                            <a:schemeClr val="tx1"/>
                          </a:solidFill>
                          <a:latin typeface="+mn-lt"/>
                        </a:rPr>
                        <a:t>任意のホスト名</a:t>
                      </a:r>
                      <a:r>
                        <a:rPr kumimoji="1" lang="en-US" altLang="ja-JP" sz="1050" dirty="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050" dirty="0">
                          <a:solidFill>
                            <a:schemeClr val="tx1"/>
                          </a:solidFill>
                          <a:latin typeface="+mn-lt"/>
                        </a:rPr>
                        <a:t>(</a:t>
                      </a:r>
                      <a:r>
                        <a:rPr kumimoji="1" lang="ja-JP" altLang="en-US" sz="1050" dirty="0">
                          <a:solidFill>
                            <a:schemeClr val="tx1"/>
                          </a:solidFill>
                          <a:latin typeface="+mn-lt"/>
                        </a:rPr>
                        <a:t>任意の</a:t>
                      </a:r>
                      <a:r>
                        <a:rPr kumimoji="1" lang="en-US" altLang="ja-JP" sz="1050" dirty="0">
                          <a:solidFill>
                            <a:schemeClr val="tx1"/>
                          </a:solidFill>
                          <a:latin typeface="+mn-lt"/>
                        </a:rPr>
                        <a:t>IP</a:t>
                      </a:r>
                      <a:r>
                        <a:rPr kumimoji="1" lang="ja-JP" altLang="en-US" sz="1050" dirty="0">
                          <a:solidFill>
                            <a:schemeClr val="tx1"/>
                          </a:solidFill>
                          <a:latin typeface="+mn-lt"/>
                        </a:rPr>
                        <a:t>アドレス</a:t>
                      </a:r>
                      <a:r>
                        <a:rPr kumimoji="1" lang="en-US" altLang="ja-JP" sz="1050" dirty="0">
                          <a:solidFill>
                            <a:schemeClr val="tx1"/>
                          </a:solidFill>
                          <a:latin typeface="+mn-lt"/>
                        </a:rPr>
                        <a:t>)</a:t>
                      </a:r>
                      <a:endParaRPr kumimoji="1" lang="ja-JP" altLang="en-US" sz="105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29" name="円形吹き出し 28"/>
          <p:cNvSpPr/>
          <p:nvPr/>
        </p:nvSpPr>
        <p:spPr bwMode="auto">
          <a:xfrm>
            <a:off x="430438" y="4734297"/>
            <a:ext cx="301542" cy="312200"/>
          </a:xfrm>
          <a:prstGeom prst="wedgeEllipseCallout">
            <a:avLst>
              <a:gd name="adj1" fmla="val 324486"/>
              <a:gd name="adj2" fmla="val -281929"/>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2</a:t>
            </a:r>
            <a:endParaRPr kumimoji="1" lang="ja-JP" altLang="en-US" sz="1400" b="1" dirty="0">
              <a:latin typeface="+mn-ea"/>
            </a:endParaRPr>
          </a:p>
        </p:txBody>
      </p:sp>
      <p:sp>
        <p:nvSpPr>
          <p:cNvPr id="16" name="角丸四角形 15"/>
          <p:cNvSpPr/>
          <p:nvPr/>
        </p:nvSpPr>
        <p:spPr bwMode="auto">
          <a:xfrm>
            <a:off x="483834" y="2844000"/>
            <a:ext cx="842324" cy="241379"/>
          </a:xfrm>
          <a:prstGeom prst="roundRect">
            <a:avLst>
              <a:gd name="adj" fmla="val 4611"/>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17" name="円形吹き出し 16"/>
          <p:cNvSpPr/>
          <p:nvPr/>
        </p:nvSpPr>
        <p:spPr bwMode="auto">
          <a:xfrm>
            <a:off x="1447775" y="2857352"/>
            <a:ext cx="301542" cy="312200"/>
          </a:xfrm>
          <a:prstGeom prst="wedgeEllipseCallout">
            <a:avLst>
              <a:gd name="adj1" fmla="val -96139"/>
              <a:gd name="adj2" fmla="val 1512"/>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a:latin typeface="+mn-ea"/>
              </a:rPr>
              <a:t>１</a:t>
            </a:r>
          </a:p>
        </p:txBody>
      </p:sp>
    </p:spTree>
    <p:extLst>
      <p:ext uri="{BB962C8B-B14F-4D97-AF65-F5344CB8AC3E}">
        <p14:creationId xmlns:p14="http://schemas.microsoft.com/office/powerpoint/2010/main" val="22057033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493749" y="1818452"/>
            <a:ext cx="6095359" cy="4346928"/>
          </a:xfrm>
          <a:prstGeom prst="rect">
            <a:avLst/>
          </a:prstGeom>
        </p:spPr>
      </p:pic>
      <p:sp>
        <p:nvSpPr>
          <p:cNvPr id="27" name="タイトル 1"/>
          <p:cNvSpPr txBox="1">
            <a:spLocks/>
          </p:cNvSpPr>
          <p:nvPr/>
        </p:nvSpPr>
        <p:spPr bwMode="gray">
          <a:xfrm>
            <a:off x="107380" y="115200"/>
            <a:ext cx="8784000" cy="468000"/>
          </a:xfrm>
          <a:prstGeom prst="rect">
            <a:avLst/>
          </a:prstGeom>
        </p:spPr>
        <p:txBody>
          <a:bodyPr vert="horz" lIns="91440" tIns="36000" rIns="91440" bIns="0" rtlCol="0" anchor="ctr">
            <a:normAutofit/>
          </a:bodyPr>
          <a:lstStyle>
            <a:lvl1pPr algn="l" rtl="0" eaLnBrk="0" fontAlgn="base" hangingPunct="0">
              <a:spcBef>
                <a:spcPct val="0"/>
              </a:spcBef>
              <a:spcAft>
                <a:spcPct val="0"/>
              </a:spcAft>
              <a:defRPr kumimoji="1" lang="ja-JP" altLang="en-US" sz="2400" b="0" dirty="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r>
              <a:rPr lang="en-US" altLang="ja-JP" kern="0" dirty="0"/>
              <a:t>4.1 </a:t>
            </a:r>
            <a:r>
              <a:rPr lang="ja-JP" altLang="en-US" kern="0" dirty="0"/>
              <a:t>機器一覧にターゲットとなる</a:t>
            </a:r>
            <a:r>
              <a:rPr lang="en-US" altLang="ja-JP" kern="0" dirty="0"/>
              <a:t>Linux</a:t>
            </a:r>
            <a:r>
              <a:rPr lang="ja-JP" altLang="en-US" kern="0" dirty="0"/>
              <a:t>マシンを登録</a:t>
            </a:r>
            <a:r>
              <a:rPr lang="en-US" altLang="ja-JP" kern="0" dirty="0"/>
              <a:t>(2/3)</a:t>
            </a:r>
            <a:endParaRPr lang="ja-JP" altLang="en-US" kern="0" dirty="0"/>
          </a:p>
        </p:txBody>
      </p:sp>
      <p:sp>
        <p:nvSpPr>
          <p:cNvPr id="3" name="コンテンツ プレースホルダー 2"/>
          <p:cNvSpPr>
            <a:spLocks noGrp="1"/>
          </p:cNvSpPr>
          <p:nvPr>
            <p:ph sz="quarter" idx="10"/>
          </p:nvPr>
        </p:nvSpPr>
        <p:spPr>
          <a:xfrm>
            <a:off x="179512" y="836712"/>
            <a:ext cx="8964487" cy="5616476"/>
          </a:xfrm>
        </p:spPr>
        <p:txBody>
          <a:bodyPr/>
          <a:lstStyle/>
          <a:p>
            <a:r>
              <a:rPr lang="ja-JP" altLang="en-US" dirty="0"/>
              <a:t>「機器一覧」へ新規ターゲットホストの登録</a:t>
            </a:r>
            <a:endParaRPr lang="en-US" altLang="ja-JP" dirty="0"/>
          </a:p>
          <a:p>
            <a:pPr lvl="1"/>
            <a:r>
              <a:rPr lang="ja-JP" altLang="en-US" dirty="0"/>
              <a:t>スクロールバーを右にスライドし各項目へ下表のように入力して下さい。</a:t>
            </a:r>
            <a:r>
              <a:rPr lang="en-US" altLang="ja-JP" dirty="0"/>
              <a:t>(</a:t>
            </a:r>
            <a:r>
              <a:rPr lang="ja-JP" altLang="en-US" dirty="0"/>
              <a:t>次ページへ続く</a:t>
            </a:r>
            <a:r>
              <a:rPr lang="en-US" altLang="ja-JP" dirty="0"/>
              <a:t>)</a:t>
            </a:r>
          </a:p>
        </p:txBody>
      </p:sp>
      <p:sp>
        <p:nvSpPr>
          <p:cNvPr id="9" name="角丸四角形 8"/>
          <p:cNvSpPr/>
          <p:nvPr/>
        </p:nvSpPr>
        <p:spPr bwMode="auto">
          <a:xfrm>
            <a:off x="1403559" y="3120449"/>
            <a:ext cx="5075317" cy="1028652"/>
          </a:xfrm>
          <a:prstGeom prst="roundRect">
            <a:avLst>
              <a:gd name="adj" fmla="val 4611"/>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21" name="角丸四角形 20"/>
          <p:cNvSpPr/>
          <p:nvPr/>
        </p:nvSpPr>
        <p:spPr bwMode="auto">
          <a:xfrm>
            <a:off x="454155" y="4513236"/>
            <a:ext cx="6142807" cy="781077"/>
          </a:xfrm>
          <a:prstGeom prst="roundRect">
            <a:avLst/>
          </a:prstGeom>
          <a:solidFill>
            <a:schemeClr val="bg2"/>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sz="1200" dirty="0">
              <a:solidFill>
                <a:srgbClr val="FF0000"/>
              </a:solidFill>
              <a:latin typeface="+mn-ea"/>
            </a:endParaRPr>
          </a:p>
        </p:txBody>
      </p:sp>
      <p:graphicFrame>
        <p:nvGraphicFramePr>
          <p:cNvPr id="22" name="表 21"/>
          <p:cNvGraphicFramePr>
            <a:graphicFrameLocks noGrp="1"/>
          </p:cNvGraphicFramePr>
          <p:nvPr>
            <p:extLst>
              <p:ext uri="{D42A27DB-BD31-4B8C-83A1-F6EECF244321}">
                <p14:modId xmlns:p14="http://schemas.microsoft.com/office/powerpoint/2010/main" val="116440311"/>
              </p:ext>
            </p:extLst>
          </p:nvPr>
        </p:nvGraphicFramePr>
        <p:xfrm>
          <a:off x="574059" y="4640884"/>
          <a:ext cx="5904818" cy="525780"/>
        </p:xfrm>
        <a:graphic>
          <a:graphicData uri="http://schemas.openxmlformats.org/drawingml/2006/table">
            <a:tbl>
              <a:tblPr firstRow="1" bandRow="1">
                <a:tableStyleId>{5C22544A-7EE6-4342-B048-85BDC9FD1C3A}</a:tableStyleId>
              </a:tblPr>
              <a:tblGrid>
                <a:gridCol w="1966672">
                  <a:extLst>
                    <a:ext uri="{9D8B030D-6E8A-4147-A177-3AD203B41FA5}">
                      <a16:colId xmlns:a16="http://schemas.microsoft.com/office/drawing/2014/main" val="2883640048"/>
                    </a:ext>
                  </a:extLst>
                </a:gridCol>
                <a:gridCol w="1969073">
                  <a:extLst>
                    <a:ext uri="{9D8B030D-6E8A-4147-A177-3AD203B41FA5}">
                      <a16:colId xmlns:a16="http://schemas.microsoft.com/office/drawing/2014/main" val="1123245703"/>
                    </a:ext>
                  </a:extLst>
                </a:gridCol>
                <a:gridCol w="1969073">
                  <a:extLst>
                    <a:ext uri="{9D8B030D-6E8A-4147-A177-3AD203B41FA5}">
                      <a16:colId xmlns:a16="http://schemas.microsoft.com/office/drawing/2014/main" val="2885791894"/>
                    </a:ext>
                  </a:extLst>
                </a:gridCol>
              </a:tblGrid>
              <a:tr h="186569">
                <a:tc>
                  <a:txBody>
                    <a:bodyPr/>
                    <a:lstStyle/>
                    <a:p>
                      <a:pPr algn="ctr"/>
                      <a:r>
                        <a:rPr kumimoji="1" lang="ja-JP" altLang="en-US" sz="1200" dirty="0">
                          <a:solidFill>
                            <a:schemeClr val="bg1"/>
                          </a:solidFill>
                          <a:latin typeface="+mn-lt"/>
                        </a:rPr>
                        <a:t>ログインユーザ</a:t>
                      </a:r>
                      <a:r>
                        <a:rPr kumimoji="1" lang="en-US" altLang="ja-JP" sz="1200" dirty="0">
                          <a:solidFill>
                            <a:schemeClr val="bg1"/>
                          </a:solidFill>
                          <a:latin typeface="+mn-lt"/>
                        </a:rPr>
                        <a:t>ID</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a:solidFill>
                            <a:schemeClr val="bg1"/>
                          </a:solidFill>
                          <a:latin typeface="+mn-lt"/>
                        </a:rPr>
                        <a:t>ログインパスワード管理</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a:solidFill>
                            <a:schemeClr val="bg1"/>
                          </a:solidFill>
                          <a:latin typeface="+mn-lt"/>
                        </a:rPr>
                        <a:t>ログインパスワード</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37163">
                <a:tc>
                  <a:txBody>
                    <a:bodyPr/>
                    <a:lstStyle/>
                    <a:p>
                      <a:pPr algn="ctr"/>
                      <a:r>
                        <a:rPr kumimoji="1" lang="en-US" altLang="ja-JP" sz="1050" b="0" dirty="0">
                          <a:solidFill>
                            <a:schemeClr val="tx1"/>
                          </a:solidFill>
                          <a:latin typeface="+mn-lt"/>
                        </a:rPr>
                        <a:t>(</a:t>
                      </a:r>
                      <a:r>
                        <a:rPr kumimoji="1" lang="ja-JP" altLang="en-US" sz="1050" b="0" dirty="0">
                          <a:solidFill>
                            <a:schemeClr val="tx1"/>
                          </a:solidFill>
                          <a:latin typeface="+mn-lt"/>
                        </a:rPr>
                        <a:t>任意のログインユーザ</a:t>
                      </a:r>
                      <a:r>
                        <a:rPr kumimoji="1" lang="en-US" altLang="ja-JP" sz="1050" b="0" dirty="0">
                          <a:solidFill>
                            <a:schemeClr val="tx1"/>
                          </a:solidFill>
                          <a:latin typeface="+mn-lt"/>
                        </a:rPr>
                        <a:t>ID)</a:t>
                      </a:r>
                      <a:endParaRPr kumimoji="1" lang="ja-JP" altLang="en-US" sz="105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050" dirty="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050" dirty="0">
                          <a:solidFill>
                            <a:schemeClr val="tx1"/>
                          </a:solidFill>
                          <a:latin typeface="+mn-lt"/>
                        </a:rPr>
                        <a:t>(</a:t>
                      </a:r>
                      <a:r>
                        <a:rPr kumimoji="1" lang="ja-JP" altLang="en-US" sz="1050" dirty="0">
                          <a:solidFill>
                            <a:schemeClr val="tx1"/>
                          </a:solidFill>
                          <a:latin typeface="+mn-lt"/>
                        </a:rPr>
                        <a:t>任意のパスワード</a:t>
                      </a:r>
                      <a:r>
                        <a:rPr kumimoji="1" lang="en-US" altLang="ja-JP" sz="1050" dirty="0">
                          <a:solidFill>
                            <a:schemeClr val="tx1"/>
                          </a:solidFill>
                          <a:latin typeface="+mn-lt"/>
                        </a:rPr>
                        <a:t>)</a:t>
                      </a:r>
                      <a:endParaRPr kumimoji="1" lang="ja-JP" altLang="en-US" sz="105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29" name="円形吹き出し 28"/>
          <p:cNvSpPr/>
          <p:nvPr/>
        </p:nvSpPr>
        <p:spPr bwMode="auto">
          <a:xfrm>
            <a:off x="323410" y="4314028"/>
            <a:ext cx="301542" cy="312200"/>
          </a:xfrm>
          <a:prstGeom prst="wedgeEllipseCallout">
            <a:avLst>
              <a:gd name="adj1" fmla="val 338270"/>
              <a:gd name="adj2" fmla="val -236664"/>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2</a:t>
            </a:r>
            <a:endParaRPr kumimoji="1" lang="ja-JP" altLang="en-US" sz="1400" b="1" dirty="0">
              <a:latin typeface="+mn-ea"/>
            </a:endParaRPr>
          </a:p>
        </p:txBody>
      </p:sp>
      <p:grpSp>
        <p:nvGrpSpPr>
          <p:cNvPr id="16" name="グループ化 15"/>
          <p:cNvGrpSpPr/>
          <p:nvPr/>
        </p:nvGrpSpPr>
        <p:grpSpPr>
          <a:xfrm>
            <a:off x="6742049" y="1852201"/>
            <a:ext cx="2148045" cy="2368800"/>
            <a:chOff x="6742049" y="1852201"/>
            <a:chExt cx="2148045" cy="2368800"/>
          </a:xfrm>
        </p:grpSpPr>
        <p:sp>
          <p:nvSpPr>
            <p:cNvPr id="17" name="正方形/長方形 16"/>
            <p:cNvSpPr/>
            <p:nvPr/>
          </p:nvSpPr>
          <p:spPr bwMode="auto">
            <a:xfrm>
              <a:off x="6742049" y="1852201"/>
              <a:ext cx="2148045" cy="2368800"/>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18" name="角丸四角形 17"/>
            <p:cNvSpPr/>
            <p:nvPr/>
          </p:nvSpPr>
          <p:spPr bwMode="auto">
            <a:xfrm>
              <a:off x="6814060" y="1983693"/>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a:latin typeface="+mn-ea"/>
                </a:rPr>
                <a:t>Playbook</a:t>
              </a:r>
              <a:r>
                <a:rPr lang="ja-JP" altLang="en-US" sz="900" b="1">
                  <a:latin typeface="+mn-ea"/>
                </a:rPr>
                <a:t>をアップロードして</a:t>
              </a:r>
            </a:p>
            <a:p>
              <a:pPr algn="ctr"/>
              <a:r>
                <a:rPr lang="ja-JP" altLang="en-US" sz="900" b="1">
                  <a:latin typeface="+mn-ea"/>
                </a:rPr>
                <a:t>ジョブ</a:t>
              </a:r>
              <a:r>
                <a:rPr lang="en-US" altLang="ja-JP" sz="900" b="1">
                  <a:latin typeface="+mn-ea"/>
                </a:rPr>
                <a:t>(Movement)</a:t>
              </a:r>
              <a:r>
                <a:rPr lang="ja-JP" altLang="en-US" sz="900" b="1">
                  <a:latin typeface="+mn-ea"/>
                </a:rPr>
                <a:t>に紐付け</a:t>
              </a:r>
              <a:endParaRPr lang="ja-JP" altLang="en-US" sz="900" b="1" dirty="0">
                <a:latin typeface="+mn-ea"/>
              </a:endParaRPr>
            </a:p>
          </p:txBody>
        </p:sp>
        <p:sp>
          <p:nvSpPr>
            <p:cNvPr id="19" name="角丸四角形 18"/>
            <p:cNvSpPr/>
            <p:nvPr/>
          </p:nvSpPr>
          <p:spPr bwMode="auto">
            <a:xfrm>
              <a:off x="6814060" y="2844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CMDB</a:t>
              </a:r>
              <a:r>
                <a:rPr lang="ja-JP" altLang="en-US" sz="900" b="1" dirty="0">
                  <a:latin typeface="+mn-ea"/>
                </a:rPr>
                <a:t>にパラメータシートを設定</a:t>
              </a:r>
            </a:p>
          </p:txBody>
        </p:sp>
        <p:sp>
          <p:nvSpPr>
            <p:cNvPr id="20" name="角丸四角形 19"/>
            <p:cNvSpPr/>
            <p:nvPr/>
          </p:nvSpPr>
          <p:spPr bwMode="auto">
            <a:xfrm>
              <a:off x="6814060" y="2412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ジョブ</a:t>
              </a:r>
              <a:r>
                <a:rPr lang="en-US" altLang="ja-JP" sz="900" b="1">
                  <a:latin typeface="+mn-ea"/>
                </a:rPr>
                <a:t>(Movement)</a:t>
              </a:r>
              <a:r>
                <a:rPr lang="ja-JP" altLang="en-US" sz="900" b="1">
                  <a:latin typeface="+mn-ea"/>
                </a:rPr>
                <a:t>を</a:t>
              </a:r>
            </a:p>
            <a:p>
              <a:pPr algn="ctr"/>
              <a:r>
                <a:rPr lang="ja-JP" altLang="en-US" sz="900" b="1">
                  <a:latin typeface="+mn-ea"/>
                </a:rPr>
                <a:t>ジョブフロー</a:t>
              </a:r>
              <a:r>
                <a:rPr lang="en-US" altLang="ja-JP" sz="900" b="1">
                  <a:latin typeface="+mn-ea"/>
                </a:rPr>
                <a:t>(Conductor)</a:t>
              </a:r>
              <a:r>
                <a:rPr lang="ja-JP" altLang="en-US" sz="900" b="1">
                  <a:latin typeface="+mn-ea"/>
                </a:rPr>
                <a:t>に組込み</a:t>
              </a:r>
              <a:endParaRPr lang="ja-JP" altLang="en-US" sz="900" b="1" dirty="0">
                <a:latin typeface="+mn-ea"/>
              </a:endParaRPr>
            </a:p>
          </p:txBody>
        </p:sp>
        <p:sp>
          <p:nvSpPr>
            <p:cNvPr id="23" name="角丸四角形 22"/>
            <p:cNvSpPr/>
            <p:nvPr/>
          </p:nvSpPr>
          <p:spPr bwMode="auto">
            <a:xfrm>
              <a:off x="6813926" y="3708000"/>
              <a:ext cx="2004289" cy="366867"/>
            </a:xfrm>
            <a:prstGeom prst="roundRect">
              <a:avLst/>
            </a:prstGeom>
            <a:solidFill>
              <a:schemeClr val="accent6">
                <a:lumMod val="10000"/>
                <a:lumOff val="90000"/>
              </a:schemeClr>
            </a:solid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dirty="0">
                  <a:solidFill>
                    <a:srgbClr val="FF0000"/>
                  </a:solidFill>
                  <a:latin typeface="+mn-ea"/>
                </a:rPr>
                <a:t>機器一覧にターゲットとなる</a:t>
              </a:r>
            </a:p>
            <a:p>
              <a:pPr algn="ctr"/>
              <a:r>
                <a:rPr lang="en-US" altLang="ja-JP" sz="800" b="1" dirty="0">
                  <a:solidFill>
                    <a:srgbClr val="FF0000"/>
                  </a:solidFill>
                  <a:latin typeface="+mn-ea"/>
                </a:rPr>
                <a:t>Linux</a:t>
              </a:r>
              <a:r>
                <a:rPr lang="ja-JP" altLang="en-US" sz="800" b="1" dirty="0">
                  <a:solidFill>
                    <a:srgbClr val="FF0000"/>
                  </a:solidFill>
                  <a:latin typeface="+mn-ea"/>
                </a:rPr>
                <a:t>マシンを登録</a:t>
              </a:r>
            </a:p>
          </p:txBody>
        </p:sp>
        <p:sp>
          <p:nvSpPr>
            <p:cNvPr id="24" name="角丸四角形 23"/>
            <p:cNvSpPr/>
            <p:nvPr/>
          </p:nvSpPr>
          <p:spPr bwMode="auto">
            <a:xfrm>
              <a:off x="6814060" y="3276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パラメータシートの項目と</a:t>
              </a:r>
            </a:p>
            <a:p>
              <a:pPr algn="ctr"/>
              <a:r>
                <a:rPr lang="en-US" altLang="ja-JP" sz="900" b="1" dirty="0">
                  <a:latin typeface="+mn-ea"/>
                </a:rPr>
                <a:t>Playbook</a:t>
              </a:r>
              <a:r>
                <a:rPr lang="ja-JP" altLang="en-US" sz="900" b="1" dirty="0">
                  <a:latin typeface="+mn-ea"/>
                </a:rPr>
                <a:t>の変数の紐付け</a:t>
              </a:r>
            </a:p>
          </p:txBody>
        </p:sp>
      </p:grpSp>
    </p:spTree>
    <p:extLst>
      <p:ext uri="{BB962C8B-B14F-4D97-AF65-F5344CB8AC3E}">
        <p14:creationId xmlns:p14="http://schemas.microsoft.com/office/powerpoint/2010/main" val="1091685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494357" y="1852201"/>
            <a:ext cx="6188609" cy="4375044"/>
          </a:xfrm>
          <a:prstGeom prst="rect">
            <a:avLst/>
          </a:prstGeom>
        </p:spPr>
      </p:pic>
      <p:sp>
        <p:nvSpPr>
          <p:cNvPr id="27" name="タイトル 1"/>
          <p:cNvSpPr txBox="1">
            <a:spLocks/>
          </p:cNvSpPr>
          <p:nvPr/>
        </p:nvSpPr>
        <p:spPr bwMode="gray">
          <a:xfrm>
            <a:off x="107380" y="115200"/>
            <a:ext cx="8784000" cy="468000"/>
          </a:xfrm>
          <a:prstGeom prst="rect">
            <a:avLst/>
          </a:prstGeom>
        </p:spPr>
        <p:txBody>
          <a:bodyPr vert="horz" lIns="91440" tIns="36000" rIns="91440" bIns="0" rtlCol="0" anchor="ctr">
            <a:normAutofit/>
          </a:bodyPr>
          <a:lstStyle>
            <a:lvl1pPr algn="l" rtl="0" eaLnBrk="0" fontAlgn="base" hangingPunct="0">
              <a:spcBef>
                <a:spcPct val="0"/>
              </a:spcBef>
              <a:spcAft>
                <a:spcPct val="0"/>
              </a:spcAft>
              <a:defRPr kumimoji="1" lang="ja-JP" altLang="en-US" sz="2400" b="0" dirty="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r>
              <a:rPr lang="en-US" altLang="ja-JP" kern="0" dirty="0"/>
              <a:t>4.1 </a:t>
            </a:r>
            <a:r>
              <a:rPr lang="ja-JP" altLang="en-US" kern="0" dirty="0"/>
              <a:t>機器一覧にターゲットとなる</a:t>
            </a:r>
            <a:r>
              <a:rPr lang="en-US" altLang="ja-JP" kern="0" dirty="0"/>
              <a:t>Linux</a:t>
            </a:r>
            <a:r>
              <a:rPr lang="ja-JP" altLang="en-US" kern="0" dirty="0"/>
              <a:t>マシンを登録</a:t>
            </a:r>
            <a:r>
              <a:rPr lang="en-US" altLang="ja-JP" kern="0" dirty="0"/>
              <a:t>(3/3)</a:t>
            </a:r>
            <a:endParaRPr lang="ja-JP" altLang="en-US" kern="0" dirty="0"/>
          </a:p>
        </p:txBody>
      </p:sp>
      <p:sp>
        <p:nvSpPr>
          <p:cNvPr id="3" name="コンテンツ プレースホルダー 2"/>
          <p:cNvSpPr>
            <a:spLocks noGrp="1"/>
          </p:cNvSpPr>
          <p:nvPr>
            <p:ph sz="quarter" idx="10"/>
          </p:nvPr>
        </p:nvSpPr>
        <p:spPr>
          <a:xfrm>
            <a:off x="179512" y="836712"/>
            <a:ext cx="8964487" cy="5616476"/>
          </a:xfrm>
        </p:spPr>
        <p:txBody>
          <a:bodyPr/>
          <a:lstStyle/>
          <a:p>
            <a:r>
              <a:rPr lang="ja-JP" altLang="en-US" dirty="0"/>
              <a:t>「機器一覧」へ新規ターゲットホストの登録</a:t>
            </a:r>
            <a:endParaRPr lang="en-US" altLang="ja-JP" dirty="0"/>
          </a:p>
          <a:p>
            <a:pPr lvl="1"/>
            <a:r>
              <a:rPr lang="ja-JP" altLang="en-US" dirty="0"/>
              <a:t>最後の項目へ下表のように選択し登録をクリックして下さい。</a:t>
            </a:r>
            <a:endParaRPr lang="en-US" altLang="ja-JP" dirty="0"/>
          </a:p>
          <a:p>
            <a:pPr marL="180000" lvl="1" indent="0">
              <a:buNone/>
            </a:pPr>
            <a:endParaRPr lang="en-US" altLang="ja-JP" dirty="0"/>
          </a:p>
        </p:txBody>
      </p:sp>
      <p:sp>
        <p:nvSpPr>
          <p:cNvPr id="9" name="角丸四角形 8"/>
          <p:cNvSpPr/>
          <p:nvPr/>
        </p:nvSpPr>
        <p:spPr bwMode="auto">
          <a:xfrm>
            <a:off x="1488020" y="3133343"/>
            <a:ext cx="5000124" cy="1175103"/>
          </a:xfrm>
          <a:prstGeom prst="roundRect">
            <a:avLst>
              <a:gd name="adj" fmla="val 4611"/>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15" name="角丸四角形 14"/>
          <p:cNvSpPr/>
          <p:nvPr/>
        </p:nvSpPr>
        <p:spPr bwMode="auto">
          <a:xfrm>
            <a:off x="5217585" y="4947209"/>
            <a:ext cx="3672509" cy="1280036"/>
          </a:xfrm>
          <a:prstGeom prst="roundRect">
            <a:avLst/>
          </a:prstGeom>
          <a:solidFill>
            <a:schemeClr val="bg2"/>
          </a:solidFill>
          <a:ln w="19050">
            <a:solidFill>
              <a:srgbClr val="C0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200" dirty="0">
                <a:latin typeface="+mn-ea"/>
              </a:rPr>
              <a:t>Ansible-Legacy</a:t>
            </a:r>
            <a:r>
              <a:rPr lang="ja-JP" altLang="en-US" sz="1200" dirty="0">
                <a:latin typeface="+mn-ea"/>
              </a:rPr>
              <a:t>を実行するための</a:t>
            </a:r>
            <a:endParaRPr lang="en-US" altLang="ja-JP" sz="1200" dirty="0">
              <a:latin typeface="+mn-ea"/>
            </a:endParaRPr>
          </a:p>
          <a:p>
            <a:pPr algn="ctr"/>
            <a:r>
              <a:rPr lang="ja-JP" altLang="en-US" sz="1200" dirty="0">
                <a:latin typeface="+mn-ea"/>
              </a:rPr>
              <a:t>必須入力項目は以下の</a:t>
            </a:r>
            <a:r>
              <a:rPr lang="en-US" altLang="ja-JP" sz="1200" dirty="0">
                <a:latin typeface="+mn-ea"/>
              </a:rPr>
              <a:t>6</a:t>
            </a:r>
            <a:r>
              <a:rPr lang="ja-JP" altLang="en-US" sz="1200" dirty="0">
                <a:latin typeface="+mn-ea"/>
              </a:rPr>
              <a:t>項目です。</a:t>
            </a:r>
            <a:endParaRPr lang="en-US" altLang="ja-JP" sz="1200" dirty="0">
              <a:latin typeface="+mn-ea"/>
            </a:endParaRPr>
          </a:p>
          <a:p>
            <a:pPr algn="ctr"/>
            <a:r>
              <a:rPr kumimoji="1" lang="en-US" altLang="ja-JP" sz="1200" dirty="0">
                <a:latin typeface="+mn-ea"/>
              </a:rPr>
              <a:t>[</a:t>
            </a:r>
            <a:r>
              <a:rPr kumimoji="1" lang="ja-JP" altLang="en-US" sz="1200" b="1" dirty="0">
                <a:solidFill>
                  <a:srgbClr val="FF0000"/>
                </a:solidFill>
                <a:latin typeface="+mn-ea"/>
              </a:rPr>
              <a:t>ホスト名</a:t>
            </a:r>
            <a:r>
              <a:rPr kumimoji="1" lang="en-US" altLang="ja-JP" sz="1200" dirty="0">
                <a:latin typeface="+mn-ea"/>
              </a:rPr>
              <a:t>]</a:t>
            </a:r>
            <a:r>
              <a:rPr lang="en-US" altLang="ja-JP" sz="1200" dirty="0">
                <a:latin typeface="+mn-ea"/>
              </a:rPr>
              <a:t>[</a:t>
            </a:r>
            <a:r>
              <a:rPr lang="en-US" altLang="ja-JP" sz="1200" b="1" dirty="0">
                <a:solidFill>
                  <a:srgbClr val="FF0000"/>
                </a:solidFill>
                <a:latin typeface="+mn-ea"/>
              </a:rPr>
              <a:t>IP</a:t>
            </a:r>
            <a:r>
              <a:rPr lang="ja-JP" altLang="en-US" sz="1200" b="1" dirty="0">
                <a:solidFill>
                  <a:srgbClr val="FF0000"/>
                </a:solidFill>
                <a:latin typeface="+mn-ea"/>
              </a:rPr>
              <a:t>アドレス</a:t>
            </a:r>
            <a:r>
              <a:rPr lang="en-US" altLang="ja-JP" sz="1200" dirty="0">
                <a:latin typeface="+mn-ea"/>
              </a:rPr>
              <a:t>][</a:t>
            </a:r>
            <a:r>
              <a:rPr lang="ja-JP" altLang="en-US" sz="1200" b="1" dirty="0">
                <a:solidFill>
                  <a:srgbClr val="FF0000"/>
                </a:solidFill>
                <a:latin typeface="+mn-ea"/>
              </a:rPr>
              <a:t>ログインユーザ</a:t>
            </a:r>
            <a:r>
              <a:rPr lang="en-US" altLang="ja-JP" sz="1200" b="1" dirty="0">
                <a:solidFill>
                  <a:srgbClr val="FF0000"/>
                </a:solidFill>
                <a:latin typeface="+mn-ea"/>
              </a:rPr>
              <a:t>ID</a:t>
            </a:r>
            <a:r>
              <a:rPr lang="en-US" altLang="ja-JP" sz="1200" dirty="0">
                <a:latin typeface="+mn-ea"/>
              </a:rPr>
              <a:t>]</a:t>
            </a:r>
          </a:p>
          <a:p>
            <a:pPr algn="ctr"/>
            <a:r>
              <a:rPr lang="en-US" altLang="ja-JP" sz="1200" dirty="0">
                <a:latin typeface="+mn-ea"/>
              </a:rPr>
              <a:t>[</a:t>
            </a:r>
            <a:r>
              <a:rPr lang="ja-JP" altLang="en-US" sz="1200" b="1" dirty="0">
                <a:solidFill>
                  <a:srgbClr val="FF0000"/>
                </a:solidFill>
                <a:latin typeface="+mn-ea"/>
              </a:rPr>
              <a:t>ログインパスワード管理</a:t>
            </a:r>
            <a:r>
              <a:rPr lang="en-US" altLang="ja-JP" sz="1200" dirty="0">
                <a:latin typeface="+mn-ea"/>
              </a:rPr>
              <a:t>][</a:t>
            </a:r>
            <a:r>
              <a:rPr lang="ja-JP" altLang="en-US" sz="1200" b="1" dirty="0">
                <a:solidFill>
                  <a:srgbClr val="FF0000"/>
                </a:solidFill>
                <a:latin typeface="+mn-ea"/>
              </a:rPr>
              <a:t>ログインパスワード</a:t>
            </a:r>
            <a:r>
              <a:rPr lang="en-US" altLang="ja-JP" sz="1200" dirty="0">
                <a:latin typeface="+mn-ea"/>
              </a:rPr>
              <a:t>]</a:t>
            </a:r>
          </a:p>
          <a:p>
            <a:pPr algn="ctr"/>
            <a:r>
              <a:rPr kumimoji="1" lang="en-US" altLang="ja-JP" sz="1200" dirty="0">
                <a:latin typeface="+mn-ea"/>
              </a:rPr>
              <a:t>[</a:t>
            </a:r>
            <a:r>
              <a:rPr kumimoji="1" lang="ja-JP" altLang="en-US" sz="1200" b="1" dirty="0">
                <a:solidFill>
                  <a:srgbClr val="FF0000"/>
                </a:solidFill>
                <a:latin typeface="+mn-ea"/>
              </a:rPr>
              <a:t>認証方式</a:t>
            </a:r>
            <a:r>
              <a:rPr lang="en-US" altLang="ja-JP" sz="900" dirty="0">
                <a:latin typeface="+mn-ea"/>
              </a:rPr>
              <a:t>※</a:t>
            </a:r>
            <a:r>
              <a:rPr kumimoji="1" lang="en-US" altLang="ja-JP" sz="1200" dirty="0">
                <a:latin typeface="+mn-ea"/>
              </a:rPr>
              <a:t>]</a:t>
            </a:r>
          </a:p>
          <a:p>
            <a:pPr algn="ctr"/>
            <a:r>
              <a:rPr lang="en-US" altLang="ja-JP" sz="1200" dirty="0">
                <a:latin typeface="+mn-ea"/>
              </a:rPr>
              <a:t>※</a:t>
            </a:r>
            <a:r>
              <a:rPr lang="ja-JP" altLang="en-US" sz="1200" dirty="0">
                <a:latin typeface="+mn-ea"/>
              </a:rPr>
              <a:t>本書は「パスワード認証」で記載します。</a:t>
            </a:r>
            <a:endParaRPr kumimoji="1" lang="ja-JP" altLang="en-US" sz="1400" dirty="0">
              <a:latin typeface="+mn-ea"/>
            </a:endParaRPr>
          </a:p>
        </p:txBody>
      </p:sp>
      <p:sp>
        <p:nvSpPr>
          <p:cNvPr id="19" name="円形吹き出し 18"/>
          <p:cNvSpPr/>
          <p:nvPr/>
        </p:nvSpPr>
        <p:spPr bwMode="auto">
          <a:xfrm>
            <a:off x="3322461" y="4405858"/>
            <a:ext cx="301542" cy="312200"/>
          </a:xfrm>
          <a:prstGeom prst="wedgeEllipseCallout">
            <a:avLst>
              <a:gd name="adj1" fmla="val -86676"/>
              <a:gd name="adj2" fmla="val -2452"/>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4</a:t>
            </a:r>
            <a:endParaRPr kumimoji="1" lang="ja-JP" altLang="en-US" sz="1400" b="1" dirty="0">
              <a:latin typeface="+mn-ea"/>
            </a:endParaRPr>
          </a:p>
        </p:txBody>
      </p:sp>
      <p:sp>
        <p:nvSpPr>
          <p:cNvPr id="20" name="角丸四角形 19"/>
          <p:cNvSpPr/>
          <p:nvPr/>
        </p:nvSpPr>
        <p:spPr bwMode="auto">
          <a:xfrm>
            <a:off x="2389612" y="4413388"/>
            <a:ext cx="886208" cy="239782"/>
          </a:xfrm>
          <a:prstGeom prst="roundRect">
            <a:avLst>
              <a:gd name="adj" fmla="val 4611"/>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21" name="角丸四角形 20"/>
          <p:cNvSpPr/>
          <p:nvPr/>
        </p:nvSpPr>
        <p:spPr bwMode="auto">
          <a:xfrm>
            <a:off x="2776038" y="2046673"/>
            <a:ext cx="3032695" cy="892198"/>
          </a:xfrm>
          <a:prstGeom prst="roundRect">
            <a:avLst/>
          </a:prstGeom>
          <a:solidFill>
            <a:schemeClr val="bg2"/>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ja-JP" altLang="en-US" sz="1200" dirty="0">
              <a:solidFill>
                <a:srgbClr val="FF0000"/>
              </a:solidFill>
              <a:latin typeface="+mn-ea"/>
            </a:endParaRPr>
          </a:p>
        </p:txBody>
      </p:sp>
      <p:graphicFrame>
        <p:nvGraphicFramePr>
          <p:cNvPr id="22" name="表 21"/>
          <p:cNvGraphicFramePr>
            <a:graphicFrameLocks noGrp="1"/>
          </p:cNvGraphicFramePr>
          <p:nvPr>
            <p:extLst>
              <p:ext uri="{D42A27DB-BD31-4B8C-83A1-F6EECF244321}">
                <p14:modId xmlns:p14="http://schemas.microsoft.com/office/powerpoint/2010/main" val="2991643526"/>
              </p:ext>
            </p:extLst>
          </p:nvPr>
        </p:nvGraphicFramePr>
        <p:xfrm>
          <a:off x="2960200" y="2132199"/>
          <a:ext cx="2664370" cy="662940"/>
        </p:xfrm>
        <a:graphic>
          <a:graphicData uri="http://schemas.openxmlformats.org/drawingml/2006/table">
            <a:tbl>
              <a:tblPr firstRow="1" bandRow="1">
                <a:tableStyleId>{5C22544A-7EE6-4342-B048-85BDC9FD1C3A}</a:tableStyleId>
              </a:tblPr>
              <a:tblGrid>
                <a:gridCol w="2664370">
                  <a:extLst>
                    <a:ext uri="{9D8B030D-6E8A-4147-A177-3AD203B41FA5}">
                      <a16:colId xmlns:a16="http://schemas.microsoft.com/office/drawing/2014/main" val="2883640048"/>
                    </a:ext>
                  </a:extLst>
                </a:gridCol>
              </a:tblGrid>
              <a:tr h="220890">
                <a:tc>
                  <a:txBody>
                    <a:bodyPr/>
                    <a:lstStyle/>
                    <a:p>
                      <a:pPr algn="ctr"/>
                      <a:r>
                        <a:rPr lang="en-US" altLang="ja-JP" sz="1050" dirty="0"/>
                        <a:t>Legacy/Role</a:t>
                      </a:r>
                      <a:r>
                        <a:rPr lang="ja-JP" altLang="en-US" sz="1050" dirty="0"/>
                        <a:t>利用情報</a:t>
                      </a:r>
                      <a:endParaRPr lang="en-US" altLang="ja-JP" sz="1050" dirty="0"/>
                    </a:p>
                    <a:p>
                      <a:pPr algn="ctr"/>
                      <a:r>
                        <a:rPr lang="ja-JP" altLang="en-US" sz="1050" dirty="0"/>
                        <a:t>認証方式</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20890">
                <a:tc>
                  <a:txBody>
                    <a:bodyPr/>
                    <a:lstStyle/>
                    <a:p>
                      <a:pPr algn="ctr"/>
                      <a:r>
                        <a:rPr lang="ja-JP" altLang="en-US" sz="1050" dirty="0"/>
                        <a:t>パスワード認証</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29" name="円形吹き出し 28"/>
          <p:cNvSpPr/>
          <p:nvPr/>
        </p:nvSpPr>
        <p:spPr bwMode="auto">
          <a:xfrm>
            <a:off x="2622757" y="1983693"/>
            <a:ext cx="301542" cy="312200"/>
          </a:xfrm>
          <a:prstGeom prst="wedgeEllipseCallout">
            <a:avLst>
              <a:gd name="adj1" fmla="val -139967"/>
              <a:gd name="adj2" fmla="val 321711"/>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a:latin typeface="+mn-ea"/>
            </a:endParaRPr>
          </a:p>
        </p:txBody>
      </p:sp>
      <p:sp>
        <p:nvSpPr>
          <p:cNvPr id="23" name="円形吹き出し 22"/>
          <p:cNvSpPr/>
          <p:nvPr/>
        </p:nvSpPr>
        <p:spPr bwMode="auto">
          <a:xfrm>
            <a:off x="4988658" y="4735831"/>
            <a:ext cx="559890" cy="540000"/>
          </a:xfrm>
          <a:prstGeom prst="wedgeEllipseCallout">
            <a:avLst>
              <a:gd name="adj1" fmla="val -47172"/>
              <a:gd name="adj2" fmla="val -125"/>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Point</a:t>
            </a:r>
            <a:endParaRPr kumimoji="1" lang="ja-JP" altLang="en-US" sz="1400" b="1" dirty="0">
              <a:latin typeface="+mn-ea"/>
            </a:endParaRPr>
          </a:p>
        </p:txBody>
      </p:sp>
      <p:grpSp>
        <p:nvGrpSpPr>
          <p:cNvPr id="24" name="グループ化 23"/>
          <p:cNvGrpSpPr/>
          <p:nvPr/>
        </p:nvGrpSpPr>
        <p:grpSpPr>
          <a:xfrm>
            <a:off x="6742049" y="1852201"/>
            <a:ext cx="2148045" cy="2368800"/>
            <a:chOff x="6742049" y="1852201"/>
            <a:chExt cx="2148045" cy="2368800"/>
          </a:xfrm>
        </p:grpSpPr>
        <p:sp>
          <p:nvSpPr>
            <p:cNvPr id="25" name="正方形/長方形 24"/>
            <p:cNvSpPr/>
            <p:nvPr/>
          </p:nvSpPr>
          <p:spPr bwMode="auto">
            <a:xfrm>
              <a:off x="6742049" y="1852201"/>
              <a:ext cx="2148045" cy="2368800"/>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26" name="角丸四角形 25"/>
            <p:cNvSpPr/>
            <p:nvPr/>
          </p:nvSpPr>
          <p:spPr bwMode="auto">
            <a:xfrm>
              <a:off x="6814060" y="1983693"/>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a:latin typeface="+mn-ea"/>
                </a:rPr>
                <a:t>Playbook</a:t>
              </a:r>
              <a:r>
                <a:rPr lang="ja-JP" altLang="en-US" sz="900" b="1">
                  <a:latin typeface="+mn-ea"/>
                </a:rPr>
                <a:t>をアップロードして</a:t>
              </a:r>
            </a:p>
            <a:p>
              <a:pPr algn="ctr"/>
              <a:r>
                <a:rPr lang="ja-JP" altLang="en-US" sz="900" b="1">
                  <a:latin typeface="+mn-ea"/>
                </a:rPr>
                <a:t>ジョブ</a:t>
              </a:r>
              <a:r>
                <a:rPr lang="en-US" altLang="ja-JP" sz="900" b="1">
                  <a:latin typeface="+mn-ea"/>
                </a:rPr>
                <a:t>(Movement)</a:t>
              </a:r>
              <a:r>
                <a:rPr lang="ja-JP" altLang="en-US" sz="900" b="1">
                  <a:latin typeface="+mn-ea"/>
                </a:rPr>
                <a:t>に紐付け</a:t>
              </a:r>
              <a:endParaRPr lang="ja-JP" altLang="en-US" sz="900" b="1" dirty="0">
                <a:latin typeface="+mn-ea"/>
              </a:endParaRPr>
            </a:p>
          </p:txBody>
        </p:sp>
        <p:sp>
          <p:nvSpPr>
            <p:cNvPr id="30" name="角丸四角形 29"/>
            <p:cNvSpPr/>
            <p:nvPr/>
          </p:nvSpPr>
          <p:spPr bwMode="auto">
            <a:xfrm>
              <a:off x="6814060" y="2844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900" b="1" dirty="0">
                  <a:latin typeface="+mn-ea"/>
                </a:rPr>
                <a:t>CMDB</a:t>
              </a:r>
              <a:r>
                <a:rPr lang="ja-JP" altLang="en-US" sz="900" b="1" dirty="0">
                  <a:latin typeface="+mn-ea"/>
                </a:rPr>
                <a:t>にパラメータシートを設定</a:t>
              </a:r>
            </a:p>
          </p:txBody>
        </p:sp>
        <p:sp>
          <p:nvSpPr>
            <p:cNvPr id="34" name="角丸四角形 33"/>
            <p:cNvSpPr/>
            <p:nvPr/>
          </p:nvSpPr>
          <p:spPr bwMode="auto">
            <a:xfrm>
              <a:off x="6814060" y="2412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ジョブ</a:t>
              </a:r>
              <a:r>
                <a:rPr lang="en-US" altLang="ja-JP" sz="900" b="1">
                  <a:latin typeface="+mn-ea"/>
                </a:rPr>
                <a:t>(Movement)</a:t>
              </a:r>
              <a:r>
                <a:rPr lang="ja-JP" altLang="en-US" sz="900" b="1">
                  <a:latin typeface="+mn-ea"/>
                </a:rPr>
                <a:t>を</a:t>
              </a:r>
            </a:p>
            <a:p>
              <a:pPr algn="ctr"/>
              <a:r>
                <a:rPr lang="ja-JP" altLang="en-US" sz="900" b="1">
                  <a:latin typeface="+mn-ea"/>
                </a:rPr>
                <a:t>ジョブフロー</a:t>
              </a:r>
              <a:r>
                <a:rPr lang="en-US" altLang="ja-JP" sz="900" b="1">
                  <a:latin typeface="+mn-ea"/>
                </a:rPr>
                <a:t>(Conductor)</a:t>
              </a:r>
              <a:r>
                <a:rPr lang="ja-JP" altLang="en-US" sz="900" b="1">
                  <a:latin typeface="+mn-ea"/>
                </a:rPr>
                <a:t>に組込み</a:t>
              </a:r>
              <a:endParaRPr lang="ja-JP" altLang="en-US" sz="900" b="1" dirty="0">
                <a:latin typeface="+mn-ea"/>
              </a:endParaRPr>
            </a:p>
          </p:txBody>
        </p:sp>
        <p:sp>
          <p:nvSpPr>
            <p:cNvPr id="35" name="角丸四角形 34"/>
            <p:cNvSpPr/>
            <p:nvPr/>
          </p:nvSpPr>
          <p:spPr bwMode="auto">
            <a:xfrm>
              <a:off x="6813926" y="3708000"/>
              <a:ext cx="2004289" cy="366867"/>
            </a:xfrm>
            <a:prstGeom prst="roundRect">
              <a:avLst/>
            </a:prstGeom>
            <a:solidFill>
              <a:schemeClr val="accent6">
                <a:lumMod val="10000"/>
                <a:lumOff val="90000"/>
              </a:schemeClr>
            </a:solid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800" b="1" dirty="0">
                  <a:solidFill>
                    <a:srgbClr val="FF0000"/>
                  </a:solidFill>
                  <a:latin typeface="+mn-ea"/>
                </a:rPr>
                <a:t>機器一覧にターゲットとなる</a:t>
              </a:r>
            </a:p>
            <a:p>
              <a:pPr algn="ctr"/>
              <a:r>
                <a:rPr lang="en-US" altLang="ja-JP" sz="800" b="1" dirty="0">
                  <a:solidFill>
                    <a:srgbClr val="FF0000"/>
                  </a:solidFill>
                  <a:latin typeface="+mn-ea"/>
                </a:rPr>
                <a:t>Linux</a:t>
              </a:r>
              <a:r>
                <a:rPr lang="ja-JP" altLang="en-US" sz="800" b="1" dirty="0">
                  <a:solidFill>
                    <a:srgbClr val="FF0000"/>
                  </a:solidFill>
                  <a:latin typeface="+mn-ea"/>
                </a:rPr>
                <a:t>マシンを登録</a:t>
              </a:r>
            </a:p>
          </p:txBody>
        </p:sp>
        <p:sp>
          <p:nvSpPr>
            <p:cNvPr id="39" name="角丸四角形 38"/>
            <p:cNvSpPr/>
            <p:nvPr/>
          </p:nvSpPr>
          <p:spPr bwMode="auto">
            <a:xfrm>
              <a:off x="6814060" y="3276000"/>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パラメータシートの項目と</a:t>
              </a:r>
            </a:p>
            <a:p>
              <a:pPr algn="ctr"/>
              <a:r>
                <a:rPr lang="en-US" altLang="ja-JP" sz="900" b="1" dirty="0">
                  <a:latin typeface="+mn-ea"/>
                </a:rPr>
                <a:t>Playbook</a:t>
              </a:r>
              <a:r>
                <a:rPr lang="ja-JP" altLang="en-US" sz="900" b="1" dirty="0">
                  <a:latin typeface="+mn-ea"/>
                </a:rPr>
                <a:t>の変数の紐付け</a:t>
              </a:r>
            </a:p>
          </p:txBody>
        </p:sp>
      </p:grpSp>
    </p:spTree>
    <p:extLst>
      <p:ext uri="{BB962C8B-B14F-4D97-AF65-F5344CB8AC3E}">
        <p14:creationId xmlns:p14="http://schemas.microsoft.com/office/powerpoint/2010/main" val="34260189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518221" y="2220394"/>
            <a:ext cx="6170966" cy="4198802"/>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a:t>4.2</a:t>
            </a:r>
            <a:r>
              <a:rPr lang="ja-JP" altLang="en-US" dirty="0"/>
              <a:t> 作業名</a:t>
            </a:r>
            <a:r>
              <a:rPr lang="en-US" altLang="ja-JP" dirty="0"/>
              <a:t>(Operation)</a:t>
            </a:r>
            <a:r>
              <a:rPr lang="ja-JP" altLang="en-US" dirty="0"/>
              <a:t>の登録</a:t>
            </a:r>
          </a:p>
        </p:txBody>
      </p:sp>
      <p:sp>
        <p:nvSpPr>
          <p:cNvPr id="3" name="コンテンツ プレースホルダー 2"/>
          <p:cNvSpPr>
            <a:spLocks noGrp="1"/>
          </p:cNvSpPr>
          <p:nvPr>
            <p:ph sz="quarter" idx="10"/>
          </p:nvPr>
        </p:nvSpPr>
        <p:spPr>
          <a:xfrm>
            <a:off x="179512" y="836712"/>
            <a:ext cx="8964487" cy="5616476"/>
          </a:xfrm>
        </p:spPr>
        <p:txBody>
          <a:bodyPr/>
          <a:lstStyle/>
          <a:p>
            <a:r>
              <a:rPr lang="ja-JP" altLang="en-US" dirty="0"/>
              <a:t>「オペレーション一覧」へ新規オペレーション名を登録</a:t>
            </a:r>
            <a:endParaRPr lang="en-US" altLang="ja-JP" dirty="0"/>
          </a:p>
          <a:p>
            <a:pPr lvl="1"/>
            <a:r>
              <a:rPr lang="ja-JP" altLang="en-US" dirty="0"/>
              <a:t>次にオペレーション名を登録していきます。</a:t>
            </a:r>
            <a:endParaRPr lang="en-US" altLang="ja-JP" dirty="0"/>
          </a:p>
          <a:p>
            <a:pPr marL="180000" lvl="1" indent="0">
              <a:buNone/>
            </a:pPr>
            <a:r>
              <a:rPr lang="ja-JP" altLang="en-US" dirty="0"/>
              <a:t> 「基本コンソール」メニューグループ </a:t>
            </a:r>
            <a:r>
              <a:rPr lang="en-US" altLang="ja-JP" dirty="0"/>
              <a:t>&gt;&gt;</a:t>
            </a:r>
            <a:r>
              <a:rPr lang="ja-JP" altLang="en-US" spc="-150" dirty="0"/>
              <a:t>「オペレーション</a:t>
            </a:r>
            <a:r>
              <a:rPr lang="ja-JP" altLang="en-US" dirty="0"/>
              <a:t>一覧</a:t>
            </a:r>
            <a:r>
              <a:rPr lang="ja-JP" altLang="en-US" spc="-150" dirty="0"/>
              <a:t>」メニュー</a:t>
            </a:r>
            <a:r>
              <a:rPr lang="ja-JP" altLang="en-US" dirty="0"/>
              <a:t>をクリック</a:t>
            </a:r>
            <a:r>
              <a:rPr lang="ja-JP" altLang="en-US" spc="-150" dirty="0"/>
              <a:t>。</a:t>
            </a:r>
            <a:endParaRPr lang="en-US" altLang="ja-JP" spc="-150" dirty="0"/>
          </a:p>
          <a:p>
            <a:pPr marL="180000" lvl="1" indent="0">
              <a:buNone/>
            </a:pPr>
            <a:r>
              <a:rPr lang="ja-JP" altLang="en-US" dirty="0"/>
              <a:t>   各項目へ入力、選択が完了したら登録をクリックして下さい。</a:t>
            </a:r>
            <a:endParaRPr lang="en-US" altLang="ja-JP" spc="-150" dirty="0"/>
          </a:p>
          <a:p>
            <a:pPr marL="180000" lvl="1" indent="0">
              <a:buNone/>
            </a:pPr>
            <a:r>
              <a:rPr lang="en-US" altLang="ja-JP" spc="-150" dirty="0"/>
              <a:t>    </a:t>
            </a:r>
          </a:p>
        </p:txBody>
      </p:sp>
      <p:sp>
        <p:nvSpPr>
          <p:cNvPr id="10" name="角丸四角形 9"/>
          <p:cNvSpPr/>
          <p:nvPr/>
        </p:nvSpPr>
        <p:spPr bwMode="auto">
          <a:xfrm>
            <a:off x="1724553" y="4707296"/>
            <a:ext cx="1645676" cy="612000"/>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11" name="角丸四角形 10"/>
          <p:cNvSpPr/>
          <p:nvPr/>
        </p:nvSpPr>
        <p:spPr bwMode="auto">
          <a:xfrm>
            <a:off x="2386322" y="5560580"/>
            <a:ext cx="935448" cy="216000"/>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20" name="正方形/長方形 19"/>
          <p:cNvSpPr/>
          <p:nvPr/>
        </p:nvSpPr>
        <p:spPr bwMode="auto">
          <a:xfrm>
            <a:off x="6815468" y="2220394"/>
            <a:ext cx="2148045" cy="2000716"/>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22" name="角丸四角形 21"/>
          <p:cNvSpPr/>
          <p:nvPr/>
        </p:nvSpPr>
        <p:spPr bwMode="auto">
          <a:xfrm>
            <a:off x="6887479" y="2800647"/>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パラメータシートにデータを登録</a:t>
            </a:r>
          </a:p>
        </p:txBody>
      </p:sp>
      <p:sp>
        <p:nvSpPr>
          <p:cNvPr id="23" name="角丸四角形 22"/>
          <p:cNvSpPr/>
          <p:nvPr/>
        </p:nvSpPr>
        <p:spPr bwMode="auto">
          <a:xfrm>
            <a:off x="6887479" y="3244083"/>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ジョブフロー</a:t>
            </a:r>
            <a:r>
              <a:rPr lang="en-US" altLang="ja-JP" sz="900" b="1">
                <a:latin typeface="+mn-ea"/>
              </a:rPr>
              <a:t>(Conductor)</a:t>
            </a:r>
            <a:r>
              <a:rPr lang="ja-JP" altLang="en-US" sz="900" b="1">
                <a:latin typeface="+mn-ea"/>
              </a:rPr>
              <a:t>の実行</a:t>
            </a:r>
            <a:endParaRPr lang="ja-JP" altLang="en-US" sz="900" b="1" dirty="0">
              <a:latin typeface="+mn-ea"/>
            </a:endParaRPr>
          </a:p>
        </p:txBody>
      </p:sp>
      <p:sp>
        <p:nvSpPr>
          <p:cNvPr id="24" name="角丸四角形 23"/>
          <p:cNvSpPr/>
          <p:nvPr/>
        </p:nvSpPr>
        <p:spPr bwMode="auto">
          <a:xfrm>
            <a:off x="6887479" y="3687519"/>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2" name="円形吹き出し 31"/>
          <p:cNvSpPr/>
          <p:nvPr/>
        </p:nvSpPr>
        <p:spPr bwMode="auto">
          <a:xfrm>
            <a:off x="3370229" y="5500219"/>
            <a:ext cx="301542" cy="303614"/>
          </a:xfrm>
          <a:prstGeom prst="wedgeEllipseCallout">
            <a:avLst>
              <a:gd name="adj1" fmla="val -85552"/>
              <a:gd name="adj2" fmla="val 802"/>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a:latin typeface="+mn-ea"/>
            </a:endParaRPr>
          </a:p>
        </p:txBody>
      </p:sp>
      <p:sp>
        <p:nvSpPr>
          <p:cNvPr id="27" name="角丸四角形 26"/>
          <p:cNvSpPr/>
          <p:nvPr/>
        </p:nvSpPr>
        <p:spPr bwMode="auto">
          <a:xfrm>
            <a:off x="3858487" y="4982334"/>
            <a:ext cx="3489065" cy="856935"/>
          </a:xfrm>
          <a:prstGeom prst="roundRect">
            <a:avLst>
              <a:gd name="adj" fmla="val 7533"/>
            </a:avLst>
          </a:prstGeom>
          <a:solidFill>
            <a:schemeClr val="bg1"/>
          </a:solidFill>
          <a:ln w="28575">
            <a:solidFill>
              <a:srgbClr val="FF0000"/>
            </a:solid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endParaRPr kumimoji="1" lang="ja-JP" altLang="en-US" sz="1400" dirty="0">
              <a:latin typeface="+mn-ea"/>
            </a:endParaRPr>
          </a:p>
        </p:txBody>
      </p:sp>
      <p:sp>
        <p:nvSpPr>
          <p:cNvPr id="29" name="円形吹き出し 28"/>
          <p:cNvSpPr/>
          <p:nvPr/>
        </p:nvSpPr>
        <p:spPr bwMode="auto">
          <a:xfrm>
            <a:off x="3707581" y="4806733"/>
            <a:ext cx="301542" cy="312200"/>
          </a:xfrm>
          <a:prstGeom prst="wedgeEllipseCallout">
            <a:avLst>
              <a:gd name="adj1" fmla="val -170705"/>
              <a:gd name="adj2" fmla="val -4029"/>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a:latin typeface="+mn-ea"/>
              </a:rPr>
              <a:t>2</a:t>
            </a:r>
            <a:endParaRPr kumimoji="1" lang="ja-JP" altLang="en-US" sz="1400" b="1" dirty="0">
              <a:latin typeface="+mn-ea"/>
            </a:endParaRPr>
          </a:p>
        </p:txBody>
      </p:sp>
      <p:graphicFrame>
        <p:nvGraphicFramePr>
          <p:cNvPr id="33" name="表 32"/>
          <p:cNvGraphicFramePr>
            <a:graphicFrameLocks noGrp="1"/>
          </p:cNvGraphicFramePr>
          <p:nvPr>
            <p:extLst>
              <p:ext uri="{D42A27DB-BD31-4B8C-83A1-F6EECF244321}">
                <p14:modId xmlns:p14="http://schemas.microsoft.com/office/powerpoint/2010/main" val="2164070076"/>
              </p:ext>
            </p:extLst>
          </p:nvPr>
        </p:nvGraphicFramePr>
        <p:xfrm>
          <a:off x="4009123" y="5134576"/>
          <a:ext cx="3193098" cy="548640"/>
        </p:xfrm>
        <a:graphic>
          <a:graphicData uri="http://schemas.openxmlformats.org/drawingml/2006/table">
            <a:tbl>
              <a:tblPr firstRow="1" bandRow="1">
                <a:tableStyleId>{5C22544A-7EE6-4342-B048-85BDC9FD1C3A}</a:tableStyleId>
              </a:tblPr>
              <a:tblGrid>
                <a:gridCol w="1452880">
                  <a:extLst>
                    <a:ext uri="{9D8B030D-6E8A-4147-A177-3AD203B41FA5}">
                      <a16:colId xmlns:a16="http://schemas.microsoft.com/office/drawing/2014/main" val="2883640048"/>
                    </a:ext>
                  </a:extLst>
                </a:gridCol>
                <a:gridCol w="1740218">
                  <a:extLst>
                    <a:ext uri="{9D8B030D-6E8A-4147-A177-3AD203B41FA5}">
                      <a16:colId xmlns:a16="http://schemas.microsoft.com/office/drawing/2014/main" val="1123245703"/>
                    </a:ext>
                  </a:extLst>
                </a:gridCol>
              </a:tblGrid>
              <a:tr h="164312">
                <a:tc>
                  <a:txBody>
                    <a:bodyPr/>
                    <a:lstStyle/>
                    <a:p>
                      <a:pPr algn="ctr"/>
                      <a:r>
                        <a:rPr kumimoji="1" lang="ja-JP" altLang="en-US" sz="1200" dirty="0">
                          <a:solidFill>
                            <a:schemeClr val="bg1"/>
                          </a:solidFill>
                          <a:latin typeface="+mn-lt"/>
                        </a:rPr>
                        <a:t>オペレーション名</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zh-TW" altLang="en-US" sz="1200" dirty="0">
                          <a:solidFill>
                            <a:schemeClr val="bg1"/>
                          </a:solidFill>
                          <a:latin typeface="+mn-lt"/>
                        </a:rPr>
                        <a:t>実施予定日時</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73853">
                <a:tc>
                  <a:txBody>
                    <a:bodyPr/>
                    <a:lstStyle/>
                    <a:p>
                      <a:pPr algn="ctr"/>
                      <a:r>
                        <a:rPr kumimoji="1" lang="ja-JP" altLang="en-US" sz="1200" b="0" dirty="0">
                          <a:solidFill>
                            <a:schemeClr val="tx1"/>
                          </a:solidFill>
                          <a:latin typeface="+mn-lt"/>
                        </a:rPr>
                        <a:t>オペレーション</a:t>
                      </a:r>
                      <a:r>
                        <a:rPr kumimoji="1" lang="en-US" altLang="ja-JP" sz="1200" b="0" dirty="0">
                          <a:solidFill>
                            <a:schemeClr val="tx1"/>
                          </a:solidFill>
                          <a:latin typeface="+mn-lt"/>
                        </a:rPr>
                        <a:t>1</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mn-lt"/>
                        </a:rPr>
                        <a:t>(</a:t>
                      </a:r>
                      <a:r>
                        <a:rPr kumimoji="1" lang="ja-JP" altLang="en-US" sz="1200" dirty="0">
                          <a:solidFill>
                            <a:schemeClr val="tx1"/>
                          </a:solidFill>
                          <a:latin typeface="+mn-lt"/>
                        </a:rPr>
                        <a:t>任意の実行予定日時</a:t>
                      </a:r>
                      <a:r>
                        <a:rPr kumimoji="1" lang="en-US" altLang="ja-JP" sz="1200" dirty="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18" name="角丸四角形 17"/>
          <p:cNvSpPr/>
          <p:nvPr/>
        </p:nvSpPr>
        <p:spPr bwMode="auto">
          <a:xfrm>
            <a:off x="6887479" y="2357211"/>
            <a:ext cx="2004289" cy="366867"/>
          </a:xfrm>
          <a:prstGeom prst="roundRect">
            <a:avLst/>
          </a:prstGeom>
          <a:solidFill>
            <a:schemeClr val="accent3">
              <a:lumMod val="25000"/>
              <a:lumOff val="75000"/>
            </a:schemeClr>
          </a:solid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作業名</a:t>
            </a:r>
            <a:r>
              <a:rPr lang="en-US" altLang="ja-JP" sz="900" b="1" dirty="0">
                <a:solidFill>
                  <a:srgbClr val="FF0000"/>
                </a:solidFill>
                <a:latin typeface="+mn-ea"/>
              </a:rPr>
              <a:t>(Operation)</a:t>
            </a:r>
            <a:r>
              <a:rPr lang="ja-JP" altLang="en-US" sz="900" b="1" dirty="0">
                <a:solidFill>
                  <a:srgbClr val="FF0000"/>
                </a:solidFill>
                <a:latin typeface="+mn-ea"/>
              </a:rPr>
              <a:t>の登録</a:t>
            </a:r>
          </a:p>
        </p:txBody>
      </p:sp>
      <p:sp>
        <p:nvSpPr>
          <p:cNvPr id="16" name="角丸四角形 15"/>
          <p:cNvSpPr/>
          <p:nvPr/>
        </p:nvSpPr>
        <p:spPr bwMode="auto">
          <a:xfrm>
            <a:off x="518221" y="3085594"/>
            <a:ext cx="813329" cy="199386"/>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17" name="円形吹き出し 16"/>
          <p:cNvSpPr/>
          <p:nvPr/>
        </p:nvSpPr>
        <p:spPr bwMode="auto">
          <a:xfrm>
            <a:off x="1703220" y="3011414"/>
            <a:ext cx="301542" cy="312200"/>
          </a:xfrm>
          <a:prstGeom prst="wedgeEllipseCallout">
            <a:avLst>
              <a:gd name="adj1" fmla="val -170705"/>
              <a:gd name="adj2" fmla="val -4029"/>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1</a:t>
            </a:r>
            <a:endParaRPr kumimoji="1" lang="ja-JP" altLang="en-US" sz="1400" b="1" dirty="0">
              <a:latin typeface="+mn-ea"/>
            </a:endParaRPr>
          </a:p>
        </p:txBody>
      </p:sp>
    </p:spTree>
    <p:extLst>
      <p:ext uri="{BB962C8B-B14F-4D97-AF65-F5344CB8AC3E}">
        <p14:creationId xmlns:p14="http://schemas.microsoft.com/office/powerpoint/2010/main" val="29172809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222745" y="2535666"/>
            <a:ext cx="6407119" cy="3600000"/>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a:t>4.3</a:t>
            </a:r>
            <a:r>
              <a:rPr lang="ja-JP" altLang="en-US" dirty="0"/>
              <a:t> パラメータシートにデータを登録</a:t>
            </a:r>
            <a:r>
              <a:rPr lang="en-US" altLang="ja-JP" dirty="0"/>
              <a:t>(1/2)</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「インストールパッケージ一覧」へ新規データを登録</a:t>
            </a:r>
            <a:endParaRPr lang="en-US" altLang="ja-JP" dirty="0"/>
          </a:p>
          <a:p>
            <a:pPr lvl="1"/>
            <a:r>
              <a:rPr lang="ja-JP" altLang="en-US" dirty="0"/>
              <a:t>次に実行前準備で用意したインストールパッケージ一覧</a:t>
            </a:r>
            <a:r>
              <a:rPr lang="en-US" altLang="ja-JP" dirty="0"/>
              <a:t>(</a:t>
            </a:r>
            <a:r>
              <a:rPr lang="ja-JP" altLang="en-US" dirty="0"/>
              <a:t>パラーメータシート</a:t>
            </a:r>
            <a:r>
              <a:rPr lang="en-US" altLang="ja-JP" dirty="0"/>
              <a:t>)</a:t>
            </a:r>
            <a:r>
              <a:rPr lang="ja-JP" altLang="en-US" dirty="0"/>
              <a:t>にデータを入力していきます。</a:t>
            </a:r>
            <a:endParaRPr lang="en-US" altLang="ja-JP" dirty="0"/>
          </a:p>
          <a:p>
            <a:pPr marL="180000" lvl="1" indent="0">
              <a:buNone/>
            </a:pPr>
            <a:r>
              <a:rPr lang="ja-JP" altLang="en-US" dirty="0"/>
              <a:t> 「入力用」メニューグループ </a:t>
            </a:r>
            <a:r>
              <a:rPr lang="en-US" altLang="ja-JP" dirty="0"/>
              <a:t>&gt;&gt;</a:t>
            </a:r>
            <a:r>
              <a:rPr lang="ja-JP" altLang="en-US" dirty="0"/>
              <a:t>「インストールパッケージ一覧」メニューをクリック。</a:t>
            </a:r>
            <a:endParaRPr lang="en-US" altLang="ja-JP" dirty="0"/>
          </a:p>
          <a:p>
            <a:pPr marL="180000" lvl="1" indent="0">
              <a:buNone/>
            </a:pPr>
            <a:r>
              <a:rPr lang="ja-JP" altLang="en-US" dirty="0"/>
              <a:t>   各項目へ入力、選択が完了したら登録をクリックして下さい。</a:t>
            </a:r>
            <a:endParaRPr lang="en-US" altLang="ja-JP" dirty="0"/>
          </a:p>
          <a:p>
            <a:pPr marL="180000" lvl="1" indent="0">
              <a:buNone/>
            </a:pPr>
            <a:r>
              <a:rPr lang="en-US" altLang="ja-JP" dirty="0"/>
              <a:t>   </a:t>
            </a:r>
            <a:endParaRPr lang="ja-JP" altLang="en-US" dirty="0"/>
          </a:p>
        </p:txBody>
      </p:sp>
      <p:sp>
        <p:nvSpPr>
          <p:cNvPr id="24" name="角丸四角形 23"/>
          <p:cNvSpPr/>
          <p:nvPr/>
        </p:nvSpPr>
        <p:spPr bwMode="auto">
          <a:xfrm>
            <a:off x="1084545" y="3781303"/>
            <a:ext cx="5359715" cy="716659"/>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26" name="角丸四角形 25"/>
          <p:cNvSpPr/>
          <p:nvPr/>
        </p:nvSpPr>
        <p:spPr bwMode="auto">
          <a:xfrm>
            <a:off x="1938785" y="4638596"/>
            <a:ext cx="832965" cy="166272"/>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33" name="角丸四角形 32"/>
          <p:cNvSpPr/>
          <p:nvPr/>
        </p:nvSpPr>
        <p:spPr bwMode="auto">
          <a:xfrm>
            <a:off x="323410" y="5003007"/>
            <a:ext cx="8281150" cy="998286"/>
          </a:xfrm>
          <a:prstGeom prst="roundRect">
            <a:avLst/>
          </a:prstGeom>
          <a:solidFill>
            <a:schemeClr val="bg2"/>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en-US" altLang="ja-JP" sz="1200" dirty="0">
              <a:solidFill>
                <a:srgbClr val="FF0000"/>
              </a:solidFill>
              <a:latin typeface="+mn-ea"/>
            </a:endParaRPr>
          </a:p>
        </p:txBody>
      </p:sp>
      <p:sp>
        <p:nvSpPr>
          <p:cNvPr id="34" name="円形吹き出し 33"/>
          <p:cNvSpPr/>
          <p:nvPr/>
        </p:nvSpPr>
        <p:spPr bwMode="auto">
          <a:xfrm>
            <a:off x="251400" y="4843054"/>
            <a:ext cx="301542" cy="275538"/>
          </a:xfrm>
          <a:prstGeom prst="wedgeEllipseCallout">
            <a:avLst>
              <a:gd name="adj1" fmla="val 165719"/>
              <a:gd name="adj2" fmla="val -387884"/>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2</a:t>
            </a:r>
            <a:endParaRPr kumimoji="1" lang="ja-JP" altLang="en-US" sz="1400" b="1" dirty="0">
              <a:latin typeface="+mn-ea"/>
            </a:endParaRPr>
          </a:p>
        </p:txBody>
      </p:sp>
      <p:sp>
        <p:nvSpPr>
          <p:cNvPr id="21" name="正方形/長方形 20"/>
          <p:cNvSpPr/>
          <p:nvPr/>
        </p:nvSpPr>
        <p:spPr bwMode="auto">
          <a:xfrm>
            <a:off x="6815468" y="2220394"/>
            <a:ext cx="2148045" cy="2000716"/>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27" name="角丸四角形 26"/>
          <p:cNvSpPr/>
          <p:nvPr/>
        </p:nvSpPr>
        <p:spPr bwMode="auto">
          <a:xfrm>
            <a:off x="6887479" y="3244083"/>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ジョブフロー</a:t>
            </a:r>
            <a:r>
              <a:rPr lang="en-US" altLang="ja-JP" sz="900" b="1" dirty="0">
                <a:latin typeface="+mn-ea"/>
              </a:rPr>
              <a:t>(Conductor)</a:t>
            </a:r>
            <a:r>
              <a:rPr lang="ja-JP" altLang="en-US" sz="900" b="1" dirty="0">
                <a:latin typeface="+mn-ea"/>
              </a:rPr>
              <a:t>の実行</a:t>
            </a:r>
          </a:p>
        </p:txBody>
      </p:sp>
      <p:sp>
        <p:nvSpPr>
          <p:cNvPr id="32" name="角丸四角形 31"/>
          <p:cNvSpPr/>
          <p:nvPr/>
        </p:nvSpPr>
        <p:spPr bwMode="auto">
          <a:xfrm>
            <a:off x="6887479" y="3687519"/>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6" name="角丸四角形 35"/>
          <p:cNvSpPr/>
          <p:nvPr/>
        </p:nvSpPr>
        <p:spPr bwMode="auto">
          <a:xfrm>
            <a:off x="6887345" y="2800236"/>
            <a:ext cx="2004289" cy="366867"/>
          </a:xfrm>
          <a:prstGeom prst="roundRect">
            <a:avLst/>
          </a:prstGeom>
          <a:solidFill>
            <a:schemeClr val="accent3">
              <a:lumMod val="25000"/>
              <a:lumOff val="75000"/>
            </a:schemeClr>
          </a:solid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パラメータシートにデータを登録</a:t>
            </a:r>
          </a:p>
        </p:txBody>
      </p:sp>
      <p:sp>
        <p:nvSpPr>
          <p:cNvPr id="37" name="角丸四角形 36"/>
          <p:cNvSpPr/>
          <p:nvPr/>
        </p:nvSpPr>
        <p:spPr bwMode="auto">
          <a:xfrm>
            <a:off x="6887345" y="2352233"/>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graphicFrame>
        <p:nvGraphicFramePr>
          <p:cNvPr id="38" name="表 37"/>
          <p:cNvGraphicFramePr>
            <a:graphicFrameLocks noGrp="1"/>
          </p:cNvGraphicFramePr>
          <p:nvPr>
            <p:extLst>
              <p:ext uri="{D42A27DB-BD31-4B8C-83A1-F6EECF244321}">
                <p14:modId xmlns:p14="http://schemas.microsoft.com/office/powerpoint/2010/main" val="2261511309"/>
              </p:ext>
            </p:extLst>
          </p:nvPr>
        </p:nvGraphicFramePr>
        <p:xfrm>
          <a:off x="478511" y="5163073"/>
          <a:ext cx="7970948" cy="640080"/>
        </p:xfrm>
        <a:graphic>
          <a:graphicData uri="http://schemas.openxmlformats.org/drawingml/2006/table">
            <a:tbl>
              <a:tblPr firstRow="1" bandRow="1">
                <a:tableStyleId>{5C22544A-7EE6-4342-B048-85BDC9FD1C3A}</a:tableStyleId>
              </a:tblPr>
              <a:tblGrid>
                <a:gridCol w="1429119">
                  <a:extLst>
                    <a:ext uri="{9D8B030D-6E8A-4147-A177-3AD203B41FA5}">
                      <a16:colId xmlns:a16="http://schemas.microsoft.com/office/drawing/2014/main" val="2883640048"/>
                    </a:ext>
                  </a:extLst>
                </a:gridCol>
                <a:gridCol w="1656230">
                  <a:extLst>
                    <a:ext uri="{9D8B030D-6E8A-4147-A177-3AD203B41FA5}">
                      <a16:colId xmlns:a16="http://schemas.microsoft.com/office/drawing/2014/main" val="1123245703"/>
                    </a:ext>
                  </a:extLst>
                </a:gridCol>
                <a:gridCol w="1080150">
                  <a:extLst>
                    <a:ext uri="{9D8B030D-6E8A-4147-A177-3AD203B41FA5}">
                      <a16:colId xmlns:a16="http://schemas.microsoft.com/office/drawing/2014/main" val="3689501580"/>
                    </a:ext>
                  </a:extLst>
                </a:gridCol>
                <a:gridCol w="1512210">
                  <a:extLst>
                    <a:ext uri="{9D8B030D-6E8A-4147-A177-3AD203B41FA5}">
                      <a16:colId xmlns:a16="http://schemas.microsoft.com/office/drawing/2014/main" val="3190359237"/>
                    </a:ext>
                  </a:extLst>
                </a:gridCol>
                <a:gridCol w="792110">
                  <a:extLst>
                    <a:ext uri="{9D8B030D-6E8A-4147-A177-3AD203B41FA5}">
                      <a16:colId xmlns:a16="http://schemas.microsoft.com/office/drawing/2014/main" val="2564568463"/>
                    </a:ext>
                  </a:extLst>
                </a:gridCol>
                <a:gridCol w="720100">
                  <a:extLst>
                    <a:ext uri="{9D8B030D-6E8A-4147-A177-3AD203B41FA5}">
                      <a16:colId xmlns:a16="http://schemas.microsoft.com/office/drawing/2014/main" val="2202727908"/>
                    </a:ext>
                  </a:extLst>
                </a:gridCol>
                <a:gridCol w="781029">
                  <a:extLst>
                    <a:ext uri="{9D8B030D-6E8A-4147-A177-3AD203B41FA5}">
                      <a16:colId xmlns:a16="http://schemas.microsoft.com/office/drawing/2014/main" val="1839931078"/>
                    </a:ext>
                  </a:extLst>
                </a:gridCol>
              </a:tblGrid>
              <a:tr h="270834">
                <a:tc>
                  <a:txBody>
                    <a:bodyPr/>
                    <a:lstStyle/>
                    <a:p>
                      <a:pPr algn="ctr"/>
                      <a:r>
                        <a:rPr kumimoji="1" lang="ja-JP" altLang="en-US" sz="1200" dirty="0">
                          <a:solidFill>
                            <a:schemeClr val="bg1"/>
                          </a:solidFill>
                          <a:latin typeface="+mn-lt"/>
                        </a:rPr>
                        <a:t>ホスト名</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a:solidFill>
                            <a:schemeClr val="bg1"/>
                          </a:solidFill>
                          <a:latin typeface="+mn-lt"/>
                        </a:rPr>
                        <a:t>オペレーション</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err="1">
                          <a:solidFill>
                            <a:schemeClr val="bg1"/>
                          </a:solidFill>
                          <a:latin typeface="+mn-lt"/>
                        </a:rPr>
                        <a:t>httpd</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err="1">
                          <a:solidFill>
                            <a:schemeClr val="bg1"/>
                          </a:solidFill>
                          <a:latin typeface="+mn-lt"/>
                        </a:rPr>
                        <a:t>mariadb</a:t>
                      </a:r>
                      <a:r>
                        <a:rPr kumimoji="1" lang="en-US" altLang="ja-JP" sz="1200" dirty="0">
                          <a:solidFill>
                            <a:schemeClr val="bg1"/>
                          </a:solidFill>
                          <a:latin typeface="+mn-lt"/>
                        </a:rPr>
                        <a:t>-server</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err="1">
                          <a:solidFill>
                            <a:schemeClr val="bg1"/>
                          </a:solidFill>
                          <a:latin typeface="+mn-lt"/>
                        </a:rPr>
                        <a:t>php</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err="1">
                          <a:solidFill>
                            <a:schemeClr val="bg1"/>
                          </a:solidFill>
                          <a:latin typeface="+mn-lt"/>
                        </a:rPr>
                        <a:t>perl</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a:solidFill>
                            <a:schemeClr val="bg1"/>
                          </a:solidFill>
                          <a:latin typeface="+mn-lt"/>
                        </a:rPr>
                        <a:t>python</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97918">
                <a:tc>
                  <a:txBody>
                    <a:bodyPr/>
                    <a:lstStyle/>
                    <a:p>
                      <a:pPr algn="ctr"/>
                      <a:r>
                        <a:rPr kumimoji="1" lang="en-US" altLang="ja-JP" sz="900" b="0" dirty="0">
                          <a:solidFill>
                            <a:schemeClr val="tx1"/>
                          </a:solidFill>
                          <a:latin typeface="+mn-lt"/>
                        </a:rPr>
                        <a:t>(</a:t>
                      </a:r>
                      <a:r>
                        <a:rPr kumimoji="1" lang="ja-JP" altLang="en-US" sz="900" b="0" dirty="0">
                          <a:solidFill>
                            <a:schemeClr val="tx1"/>
                          </a:solidFill>
                          <a:latin typeface="+mn-lt"/>
                        </a:rPr>
                        <a:t>機器登録で登録したホスト名</a:t>
                      </a:r>
                      <a:r>
                        <a:rPr kumimoji="1" lang="en-US" altLang="ja-JP" sz="900" b="0" dirty="0">
                          <a:solidFill>
                            <a:schemeClr val="tx1"/>
                          </a:solidFill>
                          <a:latin typeface="+mn-lt"/>
                        </a:rPr>
                        <a:t>)</a:t>
                      </a:r>
                      <a:endParaRPr kumimoji="1" lang="ja-JP" altLang="en-US" sz="9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900" dirty="0">
                          <a:solidFill>
                            <a:schemeClr val="tx1"/>
                          </a:solidFill>
                          <a:latin typeface="+mn-lt"/>
                        </a:rPr>
                        <a:t>(</a:t>
                      </a:r>
                      <a:r>
                        <a:rPr kumimoji="1" lang="ja-JP" altLang="en-US" sz="900" dirty="0">
                          <a:solidFill>
                            <a:schemeClr val="tx1"/>
                          </a:solidFill>
                          <a:latin typeface="+mn-lt"/>
                        </a:rPr>
                        <a:t>選択した実行予定日時</a:t>
                      </a:r>
                      <a:r>
                        <a:rPr kumimoji="1" lang="en-US" altLang="ja-JP" sz="900" dirty="0">
                          <a:solidFill>
                            <a:schemeClr val="tx1"/>
                          </a:solidFill>
                          <a:latin typeface="+mn-lt"/>
                        </a:rPr>
                        <a:t>)_1:</a:t>
                      </a:r>
                      <a:r>
                        <a:rPr kumimoji="1" lang="ja-JP" altLang="en-US" sz="900" dirty="0">
                          <a:solidFill>
                            <a:schemeClr val="tx1"/>
                          </a:solidFill>
                          <a:latin typeface="+mn-lt"/>
                        </a:rPr>
                        <a:t>オペレーション</a:t>
                      </a:r>
                      <a:r>
                        <a:rPr kumimoji="1" lang="en-US" altLang="ja-JP" sz="900" dirty="0">
                          <a:solidFill>
                            <a:schemeClr val="tx1"/>
                          </a:solidFill>
                          <a:latin typeface="+mn-lt"/>
                        </a:rPr>
                        <a:t>1</a:t>
                      </a: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900" dirty="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dirty="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dirty="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dirty="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35" name="円形吹き出し 34"/>
          <p:cNvSpPr/>
          <p:nvPr/>
        </p:nvSpPr>
        <p:spPr bwMode="auto">
          <a:xfrm>
            <a:off x="2716040" y="4565020"/>
            <a:ext cx="316025" cy="303614"/>
          </a:xfrm>
          <a:prstGeom prst="wedgeEllipseCallout">
            <a:avLst>
              <a:gd name="adj1" fmla="val -85552"/>
              <a:gd name="adj2" fmla="val 802"/>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a:latin typeface="+mn-ea"/>
            </a:endParaRPr>
          </a:p>
        </p:txBody>
      </p:sp>
      <p:sp>
        <p:nvSpPr>
          <p:cNvPr id="18" name="角丸四角形 17"/>
          <p:cNvSpPr/>
          <p:nvPr/>
        </p:nvSpPr>
        <p:spPr bwMode="auto">
          <a:xfrm>
            <a:off x="190362" y="3167103"/>
            <a:ext cx="725159" cy="218605"/>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20" name="円形吹き出し 19"/>
          <p:cNvSpPr/>
          <p:nvPr/>
        </p:nvSpPr>
        <p:spPr bwMode="auto">
          <a:xfrm>
            <a:off x="933774" y="3116317"/>
            <a:ext cx="301542" cy="303614"/>
          </a:xfrm>
          <a:prstGeom prst="wedgeEllipseCallout">
            <a:avLst>
              <a:gd name="adj1" fmla="val -85552"/>
              <a:gd name="adj2" fmla="val 802"/>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1</a:t>
            </a:r>
            <a:endParaRPr kumimoji="1" lang="ja-JP" altLang="en-US" sz="1400" b="1" dirty="0">
              <a:latin typeface="+mn-ea"/>
            </a:endParaRPr>
          </a:p>
        </p:txBody>
      </p:sp>
    </p:spTree>
    <p:extLst>
      <p:ext uri="{BB962C8B-B14F-4D97-AF65-F5344CB8AC3E}">
        <p14:creationId xmlns:p14="http://schemas.microsoft.com/office/powerpoint/2010/main" val="1028870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265869" y="1937707"/>
            <a:ext cx="6400000" cy="3600000"/>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a:t>4.3</a:t>
            </a:r>
            <a:r>
              <a:rPr lang="ja-JP" altLang="en-US" dirty="0"/>
              <a:t> パラメータシートにデータを登録</a:t>
            </a:r>
            <a:r>
              <a:rPr lang="en-US" altLang="ja-JP" dirty="0"/>
              <a:t>(2/2)</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「インストールパッケージ一覧」への登録</a:t>
            </a:r>
            <a:endParaRPr lang="en-US" altLang="ja-JP" dirty="0"/>
          </a:p>
          <a:p>
            <a:pPr lvl="1"/>
            <a:r>
              <a:rPr lang="ja-JP" altLang="en-US" dirty="0"/>
              <a:t>実行前準備の代入値自動登録設定の時と同様、表示フィルタを開き</a:t>
            </a:r>
            <a:endParaRPr lang="en-US" altLang="ja-JP" dirty="0"/>
          </a:p>
          <a:p>
            <a:pPr marL="180000" lvl="1" indent="0">
              <a:buNone/>
            </a:pPr>
            <a:r>
              <a:rPr lang="en-US" altLang="ja-JP" dirty="0"/>
              <a:t> </a:t>
            </a:r>
            <a:r>
              <a:rPr lang="ja-JP" altLang="en-US" dirty="0"/>
              <a:t>「フィルタ」ボタンをクリックして登録したデータを確認してください。</a:t>
            </a:r>
          </a:p>
        </p:txBody>
      </p:sp>
      <p:sp>
        <p:nvSpPr>
          <p:cNvPr id="24" name="角丸四角形 23"/>
          <p:cNvSpPr/>
          <p:nvPr/>
        </p:nvSpPr>
        <p:spPr bwMode="auto">
          <a:xfrm>
            <a:off x="982512" y="2522724"/>
            <a:ext cx="5533757" cy="231849"/>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26" name="角丸四角形 25"/>
          <p:cNvSpPr/>
          <p:nvPr/>
        </p:nvSpPr>
        <p:spPr bwMode="auto">
          <a:xfrm>
            <a:off x="1028545" y="3885309"/>
            <a:ext cx="5497619" cy="763990"/>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35" name="円形吹き出し 34"/>
          <p:cNvSpPr/>
          <p:nvPr/>
        </p:nvSpPr>
        <p:spPr bwMode="auto">
          <a:xfrm>
            <a:off x="697230" y="2461748"/>
            <a:ext cx="301542" cy="303614"/>
          </a:xfrm>
          <a:prstGeom prst="wedgeEllipseCallout">
            <a:avLst>
              <a:gd name="adj1" fmla="val 93636"/>
              <a:gd name="adj2" fmla="val 3540"/>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a:latin typeface="+mn-ea"/>
              </a:rPr>
              <a:t>1</a:t>
            </a:r>
            <a:endParaRPr kumimoji="1" lang="ja-JP" altLang="en-US" sz="1400" b="1" dirty="0">
              <a:latin typeface="+mn-ea"/>
            </a:endParaRPr>
          </a:p>
        </p:txBody>
      </p:sp>
      <p:sp>
        <p:nvSpPr>
          <p:cNvPr id="21" name="正方形/長方形 20"/>
          <p:cNvSpPr/>
          <p:nvPr/>
        </p:nvSpPr>
        <p:spPr bwMode="auto">
          <a:xfrm>
            <a:off x="6815468" y="2220394"/>
            <a:ext cx="2148045" cy="2000716"/>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27" name="角丸四角形 26"/>
          <p:cNvSpPr/>
          <p:nvPr/>
        </p:nvSpPr>
        <p:spPr bwMode="auto">
          <a:xfrm>
            <a:off x="6887479" y="3244083"/>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ジョブフロー</a:t>
            </a:r>
            <a:r>
              <a:rPr lang="en-US" altLang="ja-JP" sz="900" b="1" dirty="0">
                <a:latin typeface="+mn-ea"/>
              </a:rPr>
              <a:t>(Conductor)</a:t>
            </a:r>
            <a:r>
              <a:rPr lang="ja-JP" altLang="en-US" sz="900" b="1" dirty="0">
                <a:latin typeface="+mn-ea"/>
              </a:rPr>
              <a:t>の実行</a:t>
            </a:r>
          </a:p>
        </p:txBody>
      </p:sp>
      <p:sp>
        <p:nvSpPr>
          <p:cNvPr id="32" name="角丸四角形 31"/>
          <p:cNvSpPr/>
          <p:nvPr/>
        </p:nvSpPr>
        <p:spPr bwMode="auto">
          <a:xfrm>
            <a:off x="6887479" y="3687519"/>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6" name="角丸四角形 35"/>
          <p:cNvSpPr/>
          <p:nvPr/>
        </p:nvSpPr>
        <p:spPr bwMode="auto">
          <a:xfrm>
            <a:off x="6887345" y="2800236"/>
            <a:ext cx="2004289" cy="366867"/>
          </a:xfrm>
          <a:prstGeom prst="roundRect">
            <a:avLst/>
          </a:prstGeom>
          <a:solidFill>
            <a:schemeClr val="accent3">
              <a:lumMod val="25000"/>
              <a:lumOff val="75000"/>
            </a:schemeClr>
          </a:solid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パラメータシートにデータを登録</a:t>
            </a:r>
          </a:p>
        </p:txBody>
      </p:sp>
      <p:sp>
        <p:nvSpPr>
          <p:cNvPr id="37" name="角丸四角形 36"/>
          <p:cNvSpPr/>
          <p:nvPr/>
        </p:nvSpPr>
        <p:spPr bwMode="auto">
          <a:xfrm>
            <a:off x="6887345" y="2352233"/>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18" name="角丸四角形 17"/>
          <p:cNvSpPr/>
          <p:nvPr/>
        </p:nvSpPr>
        <p:spPr bwMode="auto">
          <a:xfrm>
            <a:off x="1137742" y="3352155"/>
            <a:ext cx="807224" cy="259588"/>
          </a:xfrm>
          <a:prstGeom prst="roundRect">
            <a:avLst>
              <a:gd name="adj" fmla="val 9627"/>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19" name="円形吹き出し 18"/>
          <p:cNvSpPr/>
          <p:nvPr/>
        </p:nvSpPr>
        <p:spPr bwMode="auto">
          <a:xfrm>
            <a:off x="781929" y="3328797"/>
            <a:ext cx="274269" cy="288566"/>
          </a:xfrm>
          <a:prstGeom prst="wedgeEllipseCallout">
            <a:avLst>
              <a:gd name="adj1" fmla="val 82609"/>
              <a:gd name="adj2" fmla="val 802"/>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a:latin typeface="+mn-ea"/>
              </a:rPr>
              <a:t>２</a:t>
            </a:r>
          </a:p>
        </p:txBody>
      </p:sp>
      <p:sp>
        <p:nvSpPr>
          <p:cNvPr id="20" name="円形吹き出し 19"/>
          <p:cNvSpPr/>
          <p:nvPr/>
        </p:nvSpPr>
        <p:spPr bwMode="auto">
          <a:xfrm>
            <a:off x="2783653" y="3535712"/>
            <a:ext cx="301542" cy="303614"/>
          </a:xfrm>
          <a:prstGeom prst="wedgeEllipseCallout">
            <a:avLst>
              <a:gd name="adj1" fmla="val -94"/>
              <a:gd name="adj2" fmla="val 74726"/>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a:latin typeface="+mn-ea"/>
            </a:endParaRPr>
          </a:p>
        </p:txBody>
      </p:sp>
    </p:spTree>
    <p:extLst>
      <p:ext uri="{BB962C8B-B14F-4D97-AF65-F5344CB8AC3E}">
        <p14:creationId xmlns:p14="http://schemas.microsoft.com/office/powerpoint/2010/main" val="18430106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stretch>
            <a:fillRect/>
          </a:stretch>
        </p:blipFill>
        <p:spPr>
          <a:xfrm>
            <a:off x="569190" y="2220393"/>
            <a:ext cx="5827875" cy="4156171"/>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a:t>4.4</a:t>
            </a:r>
            <a:r>
              <a:rPr lang="ja-JP" altLang="en-US" dirty="0"/>
              <a:t> ジョブフロー</a:t>
            </a:r>
            <a:r>
              <a:rPr lang="en-US" altLang="ja-JP" dirty="0"/>
              <a:t>(Conductor)</a:t>
            </a:r>
            <a:r>
              <a:rPr lang="ja-JP" altLang="en-US" dirty="0"/>
              <a:t>の実行</a:t>
            </a:r>
            <a:r>
              <a:rPr lang="en-US" altLang="ja-JP" dirty="0"/>
              <a:t>(1/3)</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en-US" altLang="ja-JP" dirty="0"/>
              <a:t>Conductor</a:t>
            </a:r>
            <a:r>
              <a:rPr lang="ja-JP" altLang="en-US" dirty="0"/>
              <a:t>の実行</a:t>
            </a:r>
            <a:endParaRPr lang="en-US" altLang="ja-JP" dirty="0"/>
          </a:p>
          <a:p>
            <a:pPr lvl="1"/>
            <a:r>
              <a:rPr lang="ja-JP" altLang="en-US" dirty="0"/>
              <a:t>いよいよ実行を行っていきます。</a:t>
            </a:r>
            <a:br>
              <a:rPr lang="en-US" altLang="ja-JP" dirty="0"/>
            </a:br>
            <a:r>
              <a:rPr lang="ja-JP" altLang="en-US" dirty="0"/>
              <a:t>「</a:t>
            </a:r>
            <a:r>
              <a:rPr lang="en-US" altLang="ja-JP" dirty="0"/>
              <a:t>Conductor</a:t>
            </a:r>
            <a:r>
              <a:rPr lang="ja-JP" altLang="en-US" dirty="0"/>
              <a:t>」メニューグループ＞＞「</a:t>
            </a:r>
            <a:r>
              <a:rPr lang="en-US" altLang="ja-JP" dirty="0"/>
              <a:t>Conductor</a:t>
            </a:r>
            <a:r>
              <a:rPr lang="ja-JP" altLang="en-US" dirty="0"/>
              <a:t>作業実行」メニューをクリック。</a:t>
            </a:r>
            <a:endParaRPr lang="en-US" altLang="ja-JP" dirty="0"/>
          </a:p>
          <a:p>
            <a:pPr marL="180000" lvl="1" indent="0">
              <a:buNone/>
            </a:pPr>
            <a:r>
              <a:rPr lang="en-US" altLang="ja-JP" dirty="0"/>
              <a:t>    </a:t>
            </a:r>
            <a:r>
              <a:rPr lang="ja-JP" altLang="en-US" dirty="0"/>
              <a:t>実行する「</a:t>
            </a:r>
            <a:r>
              <a:rPr lang="en-US" altLang="ja-JP" dirty="0">
                <a:latin typeface="+mn-ea"/>
              </a:rPr>
              <a:t>Conductor</a:t>
            </a:r>
            <a:r>
              <a:rPr lang="ja-JP" altLang="en-US" dirty="0">
                <a:latin typeface="+mn-ea"/>
              </a:rPr>
              <a:t>」と「オペレーション」を選択し</a:t>
            </a:r>
            <a:r>
              <a:rPr lang="ja-JP" altLang="en-US" dirty="0"/>
              <a:t>実行をクリックして下さい。</a:t>
            </a:r>
            <a:endParaRPr lang="en-US" altLang="ja-JP" dirty="0">
              <a:latin typeface="+mn-ea"/>
            </a:endParaRPr>
          </a:p>
        </p:txBody>
      </p:sp>
      <p:sp>
        <p:nvSpPr>
          <p:cNvPr id="34" name="角丸四角形 33"/>
          <p:cNvSpPr/>
          <p:nvPr/>
        </p:nvSpPr>
        <p:spPr bwMode="auto">
          <a:xfrm>
            <a:off x="1591961" y="3610950"/>
            <a:ext cx="2292509" cy="432000"/>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43" name="円形吹き出し 42"/>
          <p:cNvSpPr/>
          <p:nvPr/>
        </p:nvSpPr>
        <p:spPr bwMode="auto">
          <a:xfrm>
            <a:off x="3622368" y="3303692"/>
            <a:ext cx="301542" cy="275538"/>
          </a:xfrm>
          <a:prstGeom prst="wedgeEllipseCallout">
            <a:avLst>
              <a:gd name="adj1" fmla="val -2442"/>
              <a:gd name="adj2" fmla="val 76719"/>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a:latin typeface="+mn-ea"/>
              </a:rPr>
              <a:t>2</a:t>
            </a:r>
            <a:endParaRPr kumimoji="1" lang="ja-JP" altLang="en-US" sz="1400" b="1" dirty="0">
              <a:latin typeface="+mn-ea"/>
            </a:endParaRPr>
          </a:p>
        </p:txBody>
      </p:sp>
      <p:sp>
        <p:nvSpPr>
          <p:cNvPr id="45" name="円形吹き出し 44"/>
          <p:cNvSpPr/>
          <p:nvPr/>
        </p:nvSpPr>
        <p:spPr bwMode="auto">
          <a:xfrm>
            <a:off x="4357288" y="4656762"/>
            <a:ext cx="301542" cy="275538"/>
          </a:xfrm>
          <a:prstGeom prst="wedgeEllipseCallout">
            <a:avLst>
              <a:gd name="adj1" fmla="val -2442"/>
              <a:gd name="adj2" fmla="val 76719"/>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a:latin typeface="+mn-ea"/>
            </a:endParaRPr>
          </a:p>
        </p:txBody>
      </p:sp>
      <p:sp>
        <p:nvSpPr>
          <p:cNvPr id="25" name="角丸四角形 24"/>
          <p:cNvSpPr/>
          <p:nvPr/>
        </p:nvSpPr>
        <p:spPr bwMode="auto">
          <a:xfrm>
            <a:off x="1610354" y="4930211"/>
            <a:ext cx="3024000" cy="482814"/>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24" name="正方形/長方形 23"/>
          <p:cNvSpPr/>
          <p:nvPr/>
        </p:nvSpPr>
        <p:spPr bwMode="auto">
          <a:xfrm>
            <a:off x="6815468" y="2220394"/>
            <a:ext cx="2148045" cy="2000716"/>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33" name="角丸四角形 32"/>
          <p:cNvSpPr/>
          <p:nvPr/>
        </p:nvSpPr>
        <p:spPr bwMode="auto">
          <a:xfrm>
            <a:off x="6887479" y="2800647"/>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87479" y="3687519"/>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9" name="角丸四角形 38"/>
          <p:cNvSpPr/>
          <p:nvPr/>
        </p:nvSpPr>
        <p:spPr bwMode="auto">
          <a:xfrm>
            <a:off x="6897132" y="3244083"/>
            <a:ext cx="2004289" cy="366867"/>
          </a:xfrm>
          <a:prstGeom prst="roundRect">
            <a:avLst/>
          </a:prstGeom>
          <a:solidFill>
            <a:schemeClr val="accent3">
              <a:lumMod val="25000"/>
              <a:lumOff val="75000"/>
            </a:schemeClr>
          </a:solid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ジョブフロー</a:t>
            </a:r>
            <a:r>
              <a:rPr lang="en-US" altLang="ja-JP" sz="900" b="1" dirty="0">
                <a:solidFill>
                  <a:srgbClr val="FF0000"/>
                </a:solidFill>
                <a:latin typeface="+mn-ea"/>
              </a:rPr>
              <a:t>(Conductor)</a:t>
            </a:r>
            <a:r>
              <a:rPr lang="ja-JP" altLang="en-US" sz="900" b="1" dirty="0">
                <a:solidFill>
                  <a:srgbClr val="FF0000"/>
                </a:solidFill>
                <a:latin typeface="+mn-ea"/>
              </a:rPr>
              <a:t>の実行</a:t>
            </a:r>
          </a:p>
        </p:txBody>
      </p:sp>
      <p:sp>
        <p:nvSpPr>
          <p:cNvPr id="41" name="角丸四角形 40"/>
          <p:cNvSpPr/>
          <p:nvPr/>
        </p:nvSpPr>
        <p:spPr bwMode="auto">
          <a:xfrm>
            <a:off x="6887345" y="2352233"/>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21" name="角丸四角形 20"/>
          <p:cNvSpPr/>
          <p:nvPr/>
        </p:nvSpPr>
        <p:spPr bwMode="auto">
          <a:xfrm>
            <a:off x="569189" y="3819635"/>
            <a:ext cx="810007" cy="229028"/>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pic>
        <p:nvPicPr>
          <p:cNvPr id="4" name="図 3"/>
          <p:cNvPicPr>
            <a:picLocks noChangeAspect="1"/>
          </p:cNvPicPr>
          <p:nvPr/>
        </p:nvPicPr>
        <p:blipFill rotWithShape="1">
          <a:blip r:embed="rId3"/>
          <a:srcRect t="9349"/>
          <a:stretch/>
        </p:blipFill>
        <p:spPr>
          <a:xfrm>
            <a:off x="5455093" y="4365130"/>
            <a:ext cx="3686351" cy="1879720"/>
          </a:xfrm>
          <a:prstGeom prst="rect">
            <a:avLst/>
          </a:prstGeom>
        </p:spPr>
      </p:pic>
      <p:sp>
        <p:nvSpPr>
          <p:cNvPr id="22" name="円形吹き出し 21"/>
          <p:cNvSpPr/>
          <p:nvPr/>
        </p:nvSpPr>
        <p:spPr bwMode="auto">
          <a:xfrm>
            <a:off x="183597" y="3622827"/>
            <a:ext cx="301542" cy="275538"/>
          </a:xfrm>
          <a:prstGeom prst="wedgeEllipseCallout">
            <a:avLst>
              <a:gd name="adj1" fmla="val 88041"/>
              <a:gd name="adj2" fmla="val -3570"/>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a:latin typeface="+mn-ea"/>
              </a:rPr>
              <a:t>１</a:t>
            </a:r>
          </a:p>
        </p:txBody>
      </p:sp>
      <p:sp>
        <p:nvSpPr>
          <p:cNvPr id="40" name="角丸四角形 39"/>
          <p:cNvSpPr/>
          <p:nvPr/>
        </p:nvSpPr>
        <p:spPr bwMode="auto">
          <a:xfrm>
            <a:off x="5401161" y="6101027"/>
            <a:ext cx="432061" cy="145300"/>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46" name="円形吹き出し 45"/>
          <p:cNvSpPr/>
          <p:nvPr/>
        </p:nvSpPr>
        <p:spPr bwMode="auto">
          <a:xfrm>
            <a:off x="5983975" y="6101027"/>
            <a:ext cx="301542" cy="275538"/>
          </a:xfrm>
          <a:prstGeom prst="wedgeEllipseCallout">
            <a:avLst>
              <a:gd name="adj1" fmla="val -78814"/>
              <a:gd name="adj2" fmla="val -1944"/>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4</a:t>
            </a:r>
            <a:endParaRPr kumimoji="1" lang="ja-JP" altLang="en-US" sz="1400" b="1" dirty="0">
              <a:latin typeface="+mn-ea"/>
            </a:endParaRPr>
          </a:p>
        </p:txBody>
      </p:sp>
    </p:spTree>
    <p:extLst>
      <p:ext uri="{BB962C8B-B14F-4D97-AF65-F5344CB8AC3E}">
        <p14:creationId xmlns:p14="http://schemas.microsoft.com/office/powerpoint/2010/main" val="14729765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252701" y="1988800"/>
            <a:ext cx="6562767" cy="3691556"/>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a:t>4.4 </a:t>
            </a:r>
            <a:r>
              <a:rPr lang="ja-JP" altLang="en-US" dirty="0"/>
              <a:t>ジョブフロー</a:t>
            </a:r>
            <a:r>
              <a:rPr lang="en-US" altLang="ja-JP" dirty="0"/>
              <a:t>(Conductor)</a:t>
            </a:r>
            <a:r>
              <a:rPr lang="ja-JP" altLang="en-US" dirty="0"/>
              <a:t>の実行</a:t>
            </a:r>
            <a:r>
              <a:rPr lang="en-US" altLang="ja-JP" dirty="0"/>
              <a:t>(2/3)</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実行結果確認</a:t>
            </a:r>
            <a:endParaRPr lang="en-US" altLang="ja-JP" dirty="0"/>
          </a:p>
          <a:p>
            <a:pPr lvl="1"/>
            <a:r>
              <a:rPr lang="ja-JP" altLang="en-US" dirty="0"/>
              <a:t>実行すると「</a:t>
            </a:r>
            <a:r>
              <a:rPr lang="en-US" altLang="ja-JP" dirty="0"/>
              <a:t>Conductor</a:t>
            </a:r>
            <a:r>
              <a:rPr lang="ja-JP" altLang="en-US" dirty="0"/>
              <a:t>作業確認」メニュー画面に切替わり、</a:t>
            </a:r>
            <a:br>
              <a:rPr lang="en-US" altLang="ja-JP" dirty="0"/>
            </a:br>
            <a:r>
              <a:rPr lang="ja-JP" altLang="en-US" dirty="0"/>
              <a:t>実行ステータスやログが表示されます。</a:t>
            </a:r>
          </a:p>
        </p:txBody>
      </p:sp>
      <p:sp>
        <p:nvSpPr>
          <p:cNvPr id="35" name="正方形/長方形 34"/>
          <p:cNvSpPr/>
          <p:nvPr/>
        </p:nvSpPr>
        <p:spPr bwMode="auto">
          <a:xfrm>
            <a:off x="6815468" y="2220394"/>
            <a:ext cx="2148045" cy="2000716"/>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36" name="角丸四角形 35"/>
          <p:cNvSpPr/>
          <p:nvPr/>
        </p:nvSpPr>
        <p:spPr bwMode="auto">
          <a:xfrm>
            <a:off x="6887479" y="2800647"/>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87479" y="3687519"/>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8" name="角丸四角形 37"/>
          <p:cNvSpPr/>
          <p:nvPr/>
        </p:nvSpPr>
        <p:spPr bwMode="auto">
          <a:xfrm>
            <a:off x="6897132" y="3244083"/>
            <a:ext cx="2004289" cy="366867"/>
          </a:xfrm>
          <a:prstGeom prst="roundRect">
            <a:avLst/>
          </a:prstGeom>
          <a:solidFill>
            <a:schemeClr val="accent3">
              <a:lumMod val="25000"/>
              <a:lumOff val="75000"/>
            </a:schemeClr>
          </a:solid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ジョブフロー</a:t>
            </a:r>
            <a:r>
              <a:rPr lang="en-US" altLang="ja-JP" sz="900" b="1" dirty="0">
                <a:solidFill>
                  <a:srgbClr val="FF0000"/>
                </a:solidFill>
                <a:latin typeface="+mn-ea"/>
              </a:rPr>
              <a:t>(Conductor)</a:t>
            </a:r>
            <a:r>
              <a:rPr lang="ja-JP" altLang="en-US" sz="900" b="1" dirty="0">
                <a:solidFill>
                  <a:srgbClr val="FF0000"/>
                </a:solidFill>
                <a:latin typeface="+mn-ea"/>
              </a:rPr>
              <a:t>の実行</a:t>
            </a:r>
          </a:p>
        </p:txBody>
      </p:sp>
      <p:sp>
        <p:nvSpPr>
          <p:cNvPr id="39" name="角丸四角形 38"/>
          <p:cNvSpPr/>
          <p:nvPr/>
        </p:nvSpPr>
        <p:spPr bwMode="auto">
          <a:xfrm>
            <a:off x="6887345" y="2352233"/>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40" name="角丸四角形 39"/>
          <p:cNvSpPr/>
          <p:nvPr/>
        </p:nvSpPr>
        <p:spPr bwMode="auto">
          <a:xfrm>
            <a:off x="6911513" y="5157240"/>
            <a:ext cx="2052000" cy="1239515"/>
          </a:xfrm>
          <a:prstGeom prst="roundRect">
            <a:avLst/>
          </a:prstGeom>
          <a:solidFill>
            <a:schemeClr val="bg1"/>
          </a:solidFill>
          <a:ln w="19050">
            <a:solidFill>
              <a:srgbClr val="C0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a:latin typeface="+mn-ea"/>
              </a:rPr>
              <a:t>実行ステータスやログを</a:t>
            </a:r>
            <a:endParaRPr lang="en-US" altLang="ja-JP" sz="1200" dirty="0">
              <a:latin typeface="+mn-ea"/>
            </a:endParaRPr>
          </a:p>
          <a:p>
            <a:pPr algn="ctr"/>
            <a:r>
              <a:rPr lang="ja-JP" altLang="en-US" sz="1200" dirty="0">
                <a:latin typeface="+mn-ea"/>
              </a:rPr>
              <a:t>リアルタイムで</a:t>
            </a:r>
            <a:endParaRPr lang="en-US" altLang="ja-JP" sz="1200" dirty="0">
              <a:latin typeface="+mn-ea"/>
            </a:endParaRPr>
          </a:p>
          <a:p>
            <a:pPr algn="ctr"/>
            <a:r>
              <a:rPr lang="ja-JP" altLang="en-US" sz="1200" dirty="0">
                <a:latin typeface="+mn-ea"/>
              </a:rPr>
              <a:t>確認可能です。</a:t>
            </a:r>
            <a:endParaRPr lang="en-US" altLang="ja-JP" sz="1200" dirty="0">
              <a:latin typeface="+mn-ea"/>
            </a:endParaRPr>
          </a:p>
        </p:txBody>
      </p:sp>
      <p:sp>
        <p:nvSpPr>
          <p:cNvPr id="14" name="円形吹き出し 13"/>
          <p:cNvSpPr/>
          <p:nvPr/>
        </p:nvSpPr>
        <p:spPr bwMode="auto">
          <a:xfrm>
            <a:off x="6631568" y="4933478"/>
            <a:ext cx="559890" cy="540000"/>
          </a:xfrm>
          <a:prstGeom prst="wedgeEllipseCallout">
            <a:avLst>
              <a:gd name="adj1" fmla="val -47172"/>
              <a:gd name="adj2" fmla="val -125"/>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Point</a:t>
            </a:r>
            <a:endParaRPr kumimoji="1" lang="ja-JP" altLang="en-US" sz="1400" b="1" dirty="0">
              <a:latin typeface="+mn-ea"/>
            </a:endParaRPr>
          </a:p>
        </p:txBody>
      </p:sp>
    </p:spTree>
    <p:extLst>
      <p:ext uri="{BB962C8B-B14F-4D97-AF65-F5344CB8AC3E}">
        <p14:creationId xmlns:p14="http://schemas.microsoft.com/office/powerpoint/2010/main" val="11784503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247826" y="1861928"/>
            <a:ext cx="6127513" cy="3446726"/>
          </a:xfrm>
          <a:prstGeom prst="rect">
            <a:avLst/>
          </a:prstGeom>
        </p:spPr>
      </p:pic>
      <p:pic>
        <p:nvPicPr>
          <p:cNvPr id="7" name="図 6"/>
          <p:cNvPicPr>
            <a:picLocks noChangeAspect="1"/>
          </p:cNvPicPr>
          <p:nvPr/>
        </p:nvPicPr>
        <p:blipFill>
          <a:blip r:embed="rId3"/>
          <a:stretch>
            <a:fillRect/>
          </a:stretch>
        </p:blipFill>
        <p:spPr>
          <a:xfrm>
            <a:off x="4067930" y="3671856"/>
            <a:ext cx="2252441" cy="2739455"/>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a:t>4.4 </a:t>
            </a:r>
            <a:r>
              <a:rPr lang="ja-JP" altLang="en-US" dirty="0"/>
              <a:t>ジョブフロー</a:t>
            </a:r>
            <a:r>
              <a:rPr lang="en-US" altLang="ja-JP" dirty="0"/>
              <a:t>(Conductor)</a:t>
            </a:r>
            <a:r>
              <a:rPr lang="ja-JP" altLang="en-US" dirty="0"/>
              <a:t>の実行</a:t>
            </a:r>
            <a:r>
              <a:rPr lang="en-US" altLang="ja-JP" dirty="0"/>
              <a:t>(3/3)</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実行結果確認</a:t>
            </a:r>
            <a:endParaRPr lang="en-US" altLang="ja-JP" dirty="0"/>
          </a:p>
          <a:p>
            <a:pPr lvl="1"/>
            <a:r>
              <a:rPr lang="ja-JP" altLang="en-US" dirty="0"/>
              <a:t>ジョブ</a:t>
            </a:r>
            <a:r>
              <a:rPr lang="en-US" altLang="ja-JP" dirty="0"/>
              <a:t>(Movement)</a:t>
            </a:r>
            <a:r>
              <a:rPr lang="ja-JP" altLang="en-US" dirty="0"/>
              <a:t>を選択し、</a:t>
            </a:r>
            <a:r>
              <a:rPr lang="en-US" altLang="ja-JP" dirty="0"/>
              <a:t>Done</a:t>
            </a:r>
            <a:r>
              <a:rPr lang="ja-JP" altLang="en-US" dirty="0"/>
              <a:t>のアイコンまたは右側の</a:t>
            </a:r>
            <a:r>
              <a:rPr lang="en-US" altLang="ja-JP" dirty="0"/>
              <a:t>Operation status</a:t>
            </a:r>
            <a:r>
              <a:rPr lang="ja-JP" altLang="en-US" dirty="0"/>
              <a:t>をクリックすると詳細が表示されます。</a:t>
            </a:r>
          </a:p>
        </p:txBody>
      </p:sp>
      <p:sp>
        <p:nvSpPr>
          <p:cNvPr id="35" name="正方形/長方形 34"/>
          <p:cNvSpPr/>
          <p:nvPr/>
        </p:nvSpPr>
        <p:spPr bwMode="auto">
          <a:xfrm>
            <a:off x="6815468" y="2220394"/>
            <a:ext cx="2148045" cy="2000716"/>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36" name="角丸四角形 35"/>
          <p:cNvSpPr/>
          <p:nvPr/>
        </p:nvSpPr>
        <p:spPr bwMode="auto">
          <a:xfrm>
            <a:off x="6887479" y="2800647"/>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87479" y="3687519"/>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8" name="角丸四角形 37"/>
          <p:cNvSpPr/>
          <p:nvPr/>
        </p:nvSpPr>
        <p:spPr bwMode="auto">
          <a:xfrm>
            <a:off x="6897132" y="3244083"/>
            <a:ext cx="2004289" cy="366867"/>
          </a:xfrm>
          <a:prstGeom prst="roundRect">
            <a:avLst/>
          </a:prstGeom>
          <a:solidFill>
            <a:schemeClr val="accent3">
              <a:lumMod val="25000"/>
              <a:lumOff val="75000"/>
            </a:schemeClr>
          </a:solid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ジョブフロー</a:t>
            </a:r>
            <a:r>
              <a:rPr lang="en-US" altLang="ja-JP" sz="900" b="1" dirty="0">
                <a:solidFill>
                  <a:srgbClr val="FF0000"/>
                </a:solidFill>
                <a:latin typeface="+mn-ea"/>
              </a:rPr>
              <a:t>(Conductor)</a:t>
            </a:r>
            <a:r>
              <a:rPr lang="ja-JP" altLang="en-US" sz="900" b="1" dirty="0">
                <a:solidFill>
                  <a:srgbClr val="FF0000"/>
                </a:solidFill>
                <a:latin typeface="+mn-ea"/>
              </a:rPr>
              <a:t>の実行</a:t>
            </a:r>
          </a:p>
        </p:txBody>
      </p:sp>
      <p:sp>
        <p:nvSpPr>
          <p:cNvPr id="39" name="角丸四角形 38"/>
          <p:cNvSpPr/>
          <p:nvPr/>
        </p:nvSpPr>
        <p:spPr bwMode="auto">
          <a:xfrm>
            <a:off x="6887345" y="2352233"/>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11" name="角丸四角形 10"/>
          <p:cNvSpPr/>
          <p:nvPr/>
        </p:nvSpPr>
        <p:spPr bwMode="auto">
          <a:xfrm>
            <a:off x="2411700" y="3068951"/>
            <a:ext cx="1296180" cy="321738"/>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12" name="角丸四角形 11"/>
          <p:cNvSpPr/>
          <p:nvPr/>
        </p:nvSpPr>
        <p:spPr bwMode="auto">
          <a:xfrm>
            <a:off x="5465889" y="3201611"/>
            <a:ext cx="432182" cy="148379"/>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14" name="角丸四角形 13"/>
          <p:cNvSpPr/>
          <p:nvPr/>
        </p:nvSpPr>
        <p:spPr bwMode="auto">
          <a:xfrm>
            <a:off x="2656849" y="2777384"/>
            <a:ext cx="597274" cy="246101"/>
          </a:xfrm>
          <a:prstGeom prst="roundRect">
            <a:avLst/>
          </a:prstGeom>
          <a:solidFill>
            <a:schemeClr val="bg2"/>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a:latin typeface="+mn-ea"/>
              </a:rPr>
              <a:t>選択</a:t>
            </a:r>
            <a:endParaRPr lang="en-US" altLang="ja-JP" sz="1200" dirty="0">
              <a:latin typeface="+mn-ea"/>
            </a:endParaRPr>
          </a:p>
        </p:txBody>
      </p:sp>
      <p:sp>
        <p:nvSpPr>
          <p:cNvPr id="13" name="円形吹き出し 12"/>
          <p:cNvSpPr/>
          <p:nvPr/>
        </p:nvSpPr>
        <p:spPr bwMode="auto">
          <a:xfrm>
            <a:off x="2470073" y="2616882"/>
            <a:ext cx="301542" cy="275538"/>
          </a:xfrm>
          <a:prstGeom prst="wedgeEllipseCallout">
            <a:avLst>
              <a:gd name="adj1" fmla="val 315"/>
              <a:gd name="adj2" fmla="val 118956"/>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a:latin typeface="+mn-ea"/>
              </a:rPr>
              <a:t>１</a:t>
            </a:r>
          </a:p>
        </p:txBody>
      </p:sp>
      <p:cxnSp>
        <p:nvCxnSpPr>
          <p:cNvPr id="15" name="直線矢印コネクタ 14"/>
          <p:cNvCxnSpPr/>
          <p:nvPr/>
        </p:nvCxnSpPr>
        <p:spPr>
          <a:xfrm>
            <a:off x="2793346" y="3390689"/>
            <a:ext cx="1894185" cy="683040"/>
          </a:xfrm>
          <a:prstGeom prst="straightConnector1">
            <a:avLst/>
          </a:prstGeom>
          <a:ln w="38100">
            <a:solidFill>
              <a:srgbClr val="FF0000"/>
            </a:solidFill>
            <a:tailEnd type="arrow"/>
          </a:ln>
          <a:effectLst>
            <a:glow rad="63500">
              <a:schemeClr val="bg1">
                <a:alpha val="80000"/>
              </a:schemeClr>
            </a:glow>
          </a:effectLst>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H="1">
            <a:off x="5047581" y="3382246"/>
            <a:ext cx="432062" cy="729079"/>
          </a:xfrm>
          <a:prstGeom prst="straightConnector1">
            <a:avLst/>
          </a:prstGeom>
          <a:ln w="38100">
            <a:solidFill>
              <a:srgbClr val="FF0000"/>
            </a:solidFill>
            <a:tailEnd type="arrow"/>
          </a:ln>
          <a:effectLst>
            <a:glow rad="63500">
              <a:schemeClr val="bg1">
                <a:alpha val="8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53250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p:cNvGrpSpPr/>
          <p:nvPr/>
        </p:nvGrpSpPr>
        <p:grpSpPr>
          <a:xfrm>
            <a:off x="360000" y="1988800"/>
            <a:ext cx="6407119" cy="3771200"/>
            <a:chOff x="360000" y="1988800"/>
            <a:chExt cx="6407119" cy="3771200"/>
          </a:xfrm>
        </p:grpSpPr>
        <p:pic>
          <p:nvPicPr>
            <p:cNvPr id="4" name="図 3"/>
            <p:cNvPicPr>
              <a:picLocks noChangeAspect="1"/>
            </p:cNvPicPr>
            <p:nvPr/>
          </p:nvPicPr>
          <p:blipFill>
            <a:blip r:embed="rId2"/>
            <a:stretch>
              <a:fillRect/>
            </a:stretch>
          </p:blipFill>
          <p:spPr>
            <a:xfrm>
              <a:off x="360000" y="1988800"/>
              <a:ext cx="6407119" cy="3771200"/>
            </a:xfrm>
            <a:prstGeom prst="rect">
              <a:avLst/>
            </a:prstGeom>
          </p:spPr>
        </p:pic>
        <p:pic>
          <p:nvPicPr>
            <p:cNvPr id="7" name="図 6"/>
            <p:cNvPicPr>
              <a:picLocks noChangeAspect="1"/>
            </p:cNvPicPr>
            <p:nvPr/>
          </p:nvPicPr>
          <p:blipFill rotWithShape="1">
            <a:blip r:embed="rId3"/>
            <a:srcRect l="770" t="1498"/>
            <a:stretch/>
          </p:blipFill>
          <p:spPr>
            <a:xfrm>
              <a:off x="1116000" y="3140960"/>
              <a:ext cx="5468092" cy="1773040"/>
            </a:xfrm>
            <a:prstGeom prst="rect">
              <a:avLst/>
            </a:prstGeom>
          </p:spPr>
        </p:pic>
      </p:grpSp>
      <p:sp>
        <p:nvSpPr>
          <p:cNvPr id="2" name="タイトル 1"/>
          <p:cNvSpPr>
            <a:spLocks noGrp="1"/>
          </p:cNvSpPr>
          <p:nvPr>
            <p:ph type="title"/>
          </p:nvPr>
        </p:nvSpPr>
        <p:spPr>
          <a:xfrm>
            <a:off x="107380" y="115200"/>
            <a:ext cx="8784000" cy="468000"/>
          </a:xfrm>
        </p:spPr>
        <p:txBody>
          <a:bodyPr>
            <a:normAutofit/>
          </a:bodyPr>
          <a:lstStyle/>
          <a:p>
            <a:r>
              <a:rPr lang="en-US" altLang="ja-JP" dirty="0"/>
              <a:t>4.5</a:t>
            </a:r>
            <a:r>
              <a:rPr lang="ja-JP" altLang="en-US" dirty="0"/>
              <a:t> 実行結果の確認</a:t>
            </a:r>
            <a:r>
              <a:rPr lang="en-US" altLang="ja-JP" dirty="0"/>
              <a:t>(1/3)</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実行ログの確認</a:t>
            </a:r>
            <a:endParaRPr lang="en-US" altLang="ja-JP" dirty="0"/>
          </a:p>
          <a:p>
            <a:pPr lvl="1"/>
            <a:r>
              <a:rPr lang="ja-JP" altLang="en-US" dirty="0"/>
              <a:t>詳細画面の進行状況</a:t>
            </a:r>
            <a:r>
              <a:rPr lang="en-US" altLang="ja-JP" dirty="0"/>
              <a:t>(</a:t>
            </a:r>
            <a:r>
              <a:rPr lang="ja-JP" altLang="en-US" dirty="0"/>
              <a:t>実行ログ</a:t>
            </a:r>
            <a:r>
              <a:rPr lang="en-US" altLang="ja-JP" dirty="0"/>
              <a:t>)</a:t>
            </a:r>
            <a:r>
              <a:rPr lang="ja-JP" altLang="en-US" dirty="0"/>
              <a:t>で</a:t>
            </a:r>
            <a:r>
              <a:rPr lang="en-US" altLang="ja-JP" dirty="0"/>
              <a:t>Ansible</a:t>
            </a:r>
            <a:r>
              <a:rPr lang="ja-JP" altLang="en-US" dirty="0"/>
              <a:t>の実行ログを確認していきます。</a:t>
            </a:r>
          </a:p>
        </p:txBody>
      </p:sp>
      <p:sp>
        <p:nvSpPr>
          <p:cNvPr id="35" name="正方形/長方形 34"/>
          <p:cNvSpPr/>
          <p:nvPr/>
        </p:nvSpPr>
        <p:spPr bwMode="auto">
          <a:xfrm>
            <a:off x="6815468" y="2220394"/>
            <a:ext cx="2148045" cy="2000716"/>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36" name="角丸四角形 35"/>
          <p:cNvSpPr/>
          <p:nvPr/>
        </p:nvSpPr>
        <p:spPr bwMode="auto">
          <a:xfrm>
            <a:off x="6887479" y="2800647"/>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91138" y="3247846"/>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ジョブフロー</a:t>
            </a:r>
            <a:r>
              <a:rPr lang="en-US" altLang="ja-JP" sz="900" b="1" dirty="0">
                <a:latin typeface="+mn-ea"/>
              </a:rPr>
              <a:t>(Conductor)</a:t>
            </a:r>
            <a:r>
              <a:rPr lang="ja-JP" altLang="en-US" sz="900" b="1" dirty="0">
                <a:latin typeface="+mn-ea"/>
              </a:rPr>
              <a:t>の実行</a:t>
            </a:r>
          </a:p>
        </p:txBody>
      </p:sp>
      <p:sp>
        <p:nvSpPr>
          <p:cNvPr id="39" name="角丸四角形 38"/>
          <p:cNvSpPr/>
          <p:nvPr/>
        </p:nvSpPr>
        <p:spPr bwMode="auto">
          <a:xfrm>
            <a:off x="6887345" y="2352233"/>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14" name="角丸四角形 13"/>
          <p:cNvSpPr/>
          <p:nvPr/>
        </p:nvSpPr>
        <p:spPr bwMode="auto">
          <a:xfrm>
            <a:off x="6887344" y="3695045"/>
            <a:ext cx="2004289" cy="366867"/>
          </a:xfrm>
          <a:prstGeom prst="roundRect">
            <a:avLst/>
          </a:prstGeom>
          <a:solidFill>
            <a:schemeClr val="accent3">
              <a:lumMod val="25000"/>
              <a:lumOff val="75000"/>
            </a:schemeClr>
          </a:solid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solidFill>
                  <a:srgbClr val="FF0000"/>
                </a:solidFill>
                <a:latin typeface="+mn-ea"/>
              </a:rPr>
              <a:t>実行結果の確認</a:t>
            </a:r>
            <a:endParaRPr lang="ja-JP" altLang="en-US" sz="900" b="1" dirty="0">
              <a:solidFill>
                <a:srgbClr val="FF0000"/>
              </a:solidFill>
              <a:latin typeface="+mn-ea"/>
            </a:endParaRPr>
          </a:p>
        </p:txBody>
      </p:sp>
      <p:sp>
        <p:nvSpPr>
          <p:cNvPr id="22" name="角丸四角形 21"/>
          <p:cNvSpPr/>
          <p:nvPr/>
        </p:nvSpPr>
        <p:spPr bwMode="auto">
          <a:xfrm>
            <a:off x="1116000" y="2996941"/>
            <a:ext cx="5518982" cy="2088290"/>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Tree>
    <p:extLst>
      <p:ext uri="{BB962C8B-B14F-4D97-AF65-F5344CB8AC3E}">
        <p14:creationId xmlns:p14="http://schemas.microsoft.com/office/powerpoint/2010/main" val="302003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9388" y="3045072"/>
            <a:ext cx="8784000" cy="467239"/>
          </a:xfrm>
        </p:spPr>
        <p:txBody>
          <a:bodyPr/>
          <a:lstStyle/>
          <a:p>
            <a:r>
              <a:rPr lang="en-US" altLang="ja-JP" dirty="0"/>
              <a:t>1.</a:t>
            </a:r>
            <a:r>
              <a:rPr lang="ja-JP" altLang="en-US" dirty="0"/>
              <a:t>　はじめに</a:t>
            </a:r>
            <a:endParaRPr kumimoji="1" lang="ja-JP" altLang="en-US" dirty="0"/>
          </a:p>
        </p:txBody>
      </p:sp>
    </p:spTree>
    <p:extLst>
      <p:ext uri="{BB962C8B-B14F-4D97-AF65-F5344CB8AC3E}">
        <p14:creationId xmlns:p14="http://schemas.microsoft.com/office/powerpoint/2010/main" val="35788181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380" y="115200"/>
            <a:ext cx="8784000" cy="468000"/>
          </a:xfrm>
        </p:spPr>
        <p:txBody>
          <a:bodyPr>
            <a:normAutofit/>
          </a:bodyPr>
          <a:lstStyle/>
          <a:p>
            <a:r>
              <a:rPr lang="en-US" altLang="ja-JP" dirty="0"/>
              <a:t>4.5</a:t>
            </a:r>
            <a:r>
              <a:rPr lang="ja-JP" altLang="en-US" dirty="0"/>
              <a:t> 実行結果の確認</a:t>
            </a:r>
            <a:r>
              <a:rPr lang="en-US" altLang="ja-JP" dirty="0"/>
              <a:t>(2/3)</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実行ログの確認</a:t>
            </a:r>
            <a:endParaRPr lang="en-US" altLang="ja-JP" dirty="0"/>
          </a:p>
          <a:p>
            <a:pPr lvl="1"/>
            <a:r>
              <a:rPr lang="en-US" altLang="ja-JP" dirty="0" err="1"/>
              <a:t>httpd,php,perl,python</a:t>
            </a:r>
            <a:r>
              <a:rPr lang="ja-JP" altLang="en-US" dirty="0"/>
              <a:t>をインストールされているか実行ログから確認して下さい。</a:t>
            </a:r>
          </a:p>
        </p:txBody>
      </p:sp>
      <p:sp>
        <p:nvSpPr>
          <p:cNvPr id="35" name="正方形/長方形 34"/>
          <p:cNvSpPr/>
          <p:nvPr/>
        </p:nvSpPr>
        <p:spPr bwMode="auto">
          <a:xfrm>
            <a:off x="6815468" y="2220394"/>
            <a:ext cx="2148045" cy="2000716"/>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36" name="角丸四角形 35"/>
          <p:cNvSpPr/>
          <p:nvPr/>
        </p:nvSpPr>
        <p:spPr bwMode="auto">
          <a:xfrm>
            <a:off x="6887479" y="2800647"/>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91138" y="3247846"/>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ジョブフロー</a:t>
            </a:r>
            <a:r>
              <a:rPr lang="en-US" altLang="ja-JP" sz="900" b="1" dirty="0">
                <a:latin typeface="+mn-ea"/>
              </a:rPr>
              <a:t>(Conductor)</a:t>
            </a:r>
            <a:r>
              <a:rPr lang="ja-JP" altLang="en-US" sz="900" b="1" dirty="0">
                <a:latin typeface="+mn-ea"/>
              </a:rPr>
              <a:t>の実行</a:t>
            </a:r>
          </a:p>
        </p:txBody>
      </p:sp>
      <p:sp>
        <p:nvSpPr>
          <p:cNvPr id="39" name="角丸四角形 38"/>
          <p:cNvSpPr/>
          <p:nvPr/>
        </p:nvSpPr>
        <p:spPr bwMode="auto">
          <a:xfrm>
            <a:off x="6887345" y="2352233"/>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14" name="角丸四角形 13"/>
          <p:cNvSpPr/>
          <p:nvPr/>
        </p:nvSpPr>
        <p:spPr bwMode="auto">
          <a:xfrm>
            <a:off x="6887344" y="3695045"/>
            <a:ext cx="2004289" cy="366867"/>
          </a:xfrm>
          <a:prstGeom prst="roundRect">
            <a:avLst/>
          </a:prstGeom>
          <a:solidFill>
            <a:schemeClr val="accent3">
              <a:lumMod val="25000"/>
              <a:lumOff val="75000"/>
            </a:schemeClr>
          </a:solid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solidFill>
                  <a:srgbClr val="FF0000"/>
                </a:solidFill>
                <a:latin typeface="+mn-ea"/>
              </a:rPr>
              <a:t>実行結果の確認</a:t>
            </a:r>
            <a:endParaRPr lang="ja-JP" altLang="en-US" sz="900" b="1" dirty="0">
              <a:solidFill>
                <a:srgbClr val="FF0000"/>
              </a:solidFill>
              <a:latin typeface="+mn-ea"/>
            </a:endParaRPr>
          </a:p>
        </p:txBody>
      </p:sp>
      <p:sp>
        <p:nvSpPr>
          <p:cNvPr id="11" name="テキスト ボックス 10"/>
          <p:cNvSpPr txBox="1"/>
          <p:nvPr/>
        </p:nvSpPr>
        <p:spPr>
          <a:xfrm>
            <a:off x="275788" y="2003686"/>
            <a:ext cx="6467800" cy="4449502"/>
          </a:xfrm>
          <a:prstGeom prst="rect">
            <a:avLst/>
          </a:prstGeom>
          <a:solidFill>
            <a:srgbClr val="FFFFCC"/>
          </a:solidFill>
        </p:spPr>
        <p:txBody>
          <a:bodyPr wrap="square" rtlCol="0">
            <a:noAutofit/>
          </a:bodyPr>
          <a:lstStyle/>
          <a:p>
            <a:r>
              <a:rPr lang="ja-JP" altLang="en-US" sz="1000" dirty="0"/>
              <a:t>～～～～～～～～～～～～～～～～～～～～～～～～省略～～～～～～～～～～～～～～～～～～～～～～～</a:t>
            </a:r>
            <a:r>
              <a:rPr lang="en-US" altLang="ja-JP" sz="1000" dirty="0"/>
              <a:t>Installed:</a:t>
            </a:r>
          </a:p>
          <a:p>
            <a:r>
              <a:rPr lang="en-US" altLang="ja-JP" sz="1000" dirty="0"/>
              <a:t>    httpd.x86_64 0:2.4.6-97.el7.centos</a:t>
            </a:r>
          </a:p>
          <a:p>
            <a:r>
              <a:rPr lang="en-US" altLang="ja-JP" sz="1000" dirty="0"/>
              <a:t>Dependency Installed: </a:t>
            </a:r>
          </a:p>
          <a:p>
            <a:r>
              <a:rPr lang="en-US" altLang="ja-JP" sz="1000" dirty="0"/>
              <a:t>    httpd-tools.x86_64 0:2.4.6-97.el7.centos </a:t>
            </a:r>
            <a:r>
              <a:rPr lang="en-US" altLang="ja-JP" sz="1000" dirty="0" err="1"/>
              <a:t>mailcap.noarch</a:t>
            </a:r>
            <a:r>
              <a:rPr lang="en-US" altLang="ja-JP" sz="1000" dirty="0"/>
              <a:t> 0:2.1.41-2.el7</a:t>
            </a:r>
          </a:p>
          <a:p>
            <a:r>
              <a:rPr lang="en-US" altLang="ja-JP" sz="1000" dirty="0"/>
              <a:t>Complete! </a:t>
            </a:r>
          </a:p>
          <a:p>
            <a:r>
              <a:rPr lang="en-US" altLang="ja-JP" sz="1000" dirty="0"/>
              <a:t> "]}</a:t>
            </a:r>
          </a:p>
          <a:p>
            <a:r>
              <a:rPr lang="ja-JP" altLang="en-US" sz="1000" dirty="0"/>
              <a:t>～～～～～～～～～～～～～～～～～～～～～～～～省略～～～～～～～～～～～～～～～～～～～～～～～</a:t>
            </a:r>
            <a:endParaRPr lang="en-US" altLang="ja-JP" sz="1000" dirty="0"/>
          </a:p>
          <a:p>
            <a:r>
              <a:rPr lang="en-US" altLang="ja-JP" sz="1000" dirty="0"/>
              <a:t>Installed: </a:t>
            </a:r>
          </a:p>
          <a:p>
            <a:r>
              <a:rPr lang="en-US" altLang="ja-JP" sz="1000" dirty="0"/>
              <a:t>    php.x86_64 0:5.4.16-48.el7 </a:t>
            </a:r>
          </a:p>
          <a:p>
            <a:r>
              <a:rPr lang="en-US" altLang="ja-JP" sz="1000" dirty="0"/>
              <a:t>Dependency Installed: </a:t>
            </a:r>
          </a:p>
          <a:p>
            <a:r>
              <a:rPr lang="en-US" altLang="ja-JP" sz="1000" dirty="0"/>
              <a:t>    libzip.x86_64 0:0.10.1-8.el7 php-cli.x86_64 0:5.4.16-48.el7 php-common.x86_64 0:5.4.16-48.el7</a:t>
            </a:r>
          </a:p>
          <a:p>
            <a:r>
              <a:rPr lang="en-US" altLang="ja-JP" sz="1000" dirty="0"/>
              <a:t>Complete! </a:t>
            </a:r>
          </a:p>
          <a:p>
            <a:r>
              <a:rPr lang="en-US" altLang="ja-JP" sz="1000" dirty="0"/>
              <a:t>"]}</a:t>
            </a:r>
            <a:endParaRPr lang="en-US" altLang="ja-JP" sz="200" dirty="0"/>
          </a:p>
          <a:p>
            <a:r>
              <a:rPr lang="ja-JP" altLang="en-US" sz="1000" dirty="0"/>
              <a:t>～～～～～～～～～～～～～～～～～～～～～～～～省略～～～～～～～～～～～～～～～～～～～～～～～ </a:t>
            </a:r>
            <a:endParaRPr lang="en-US" altLang="ja-JP" sz="1000" dirty="0"/>
          </a:p>
          <a:p>
            <a:r>
              <a:rPr lang="en-US" altLang="ja-JP" sz="1000" dirty="0"/>
              <a:t>Updated:</a:t>
            </a:r>
          </a:p>
          <a:p>
            <a:r>
              <a:rPr lang="en-US" altLang="ja-JP" sz="1000" dirty="0"/>
              <a:t>    perl.x86_64 4:5.16.3-299.el7_9 </a:t>
            </a:r>
          </a:p>
          <a:p>
            <a:r>
              <a:rPr lang="en-US" altLang="ja-JP" sz="1000" dirty="0"/>
              <a:t>Dependency Updated: </a:t>
            </a:r>
          </a:p>
          <a:p>
            <a:r>
              <a:rPr lang="en-US" altLang="ja-JP" sz="1000" dirty="0"/>
              <a:t>    perl-libs.x86_64 4:5.16.3-299.el7_9 </a:t>
            </a:r>
          </a:p>
          <a:p>
            <a:r>
              <a:rPr lang="en-US" altLang="ja-JP" sz="1000" dirty="0"/>
              <a:t>Complete!</a:t>
            </a:r>
          </a:p>
          <a:p>
            <a:r>
              <a:rPr lang="en-US" altLang="ja-JP" sz="1000" dirty="0"/>
              <a:t>"]}</a:t>
            </a:r>
          </a:p>
          <a:p>
            <a:r>
              <a:rPr lang="ja-JP" altLang="en-US" sz="1000" dirty="0"/>
              <a:t>～～～～～～～～～～～～～～～～～～～～～～～～省略～～～～～～～～～～～～～～～～～～～～～～～</a:t>
            </a:r>
            <a:endParaRPr lang="en-US" altLang="ja-JP" sz="1000" dirty="0"/>
          </a:p>
          <a:p>
            <a:r>
              <a:rPr lang="en-US" altLang="ja-JP" sz="1000" dirty="0"/>
              <a:t>Updated:</a:t>
            </a:r>
          </a:p>
          <a:p>
            <a:r>
              <a:rPr lang="en-US" altLang="ja-JP" sz="1000" dirty="0"/>
              <a:t>    python.x86_64 0:2.7.5-90.el7 </a:t>
            </a:r>
          </a:p>
          <a:p>
            <a:r>
              <a:rPr lang="en-US" altLang="ja-JP" sz="1000" dirty="0"/>
              <a:t>Dependency Updated: </a:t>
            </a:r>
          </a:p>
          <a:p>
            <a:r>
              <a:rPr lang="en-US" altLang="ja-JP" sz="1000" dirty="0"/>
              <a:t>    python-libs.x86_64 0:2.7.5-90.el7 </a:t>
            </a:r>
          </a:p>
          <a:p>
            <a:r>
              <a:rPr lang="en-US" altLang="ja-JP" sz="1000" dirty="0"/>
              <a:t>Complete! </a:t>
            </a:r>
          </a:p>
          <a:p>
            <a:r>
              <a:rPr lang="en-US" altLang="ja-JP" sz="1000" dirty="0"/>
              <a:t>"]}</a:t>
            </a:r>
            <a:endParaRPr lang="en-US" altLang="ja-JP" sz="100" dirty="0"/>
          </a:p>
        </p:txBody>
      </p:sp>
      <p:sp>
        <p:nvSpPr>
          <p:cNvPr id="12" name="テキスト ボックス 11"/>
          <p:cNvSpPr txBox="1"/>
          <p:nvPr/>
        </p:nvSpPr>
        <p:spPr>
          <a:xfrm>
            <a:off x="252263" y="1749770"/>
            <a:ext cx="1793834" cy="253916"/>
          </a:xfrm>
          <a:prstGeom prst="rect">
            <a:avLst/>
          </a:prstGeom>
          <a:noFill/>
        </p:spPr>
        <p:txBody>
          <a:bodyPr wrap="square" rtlCol="0">
            <a:spAutoFit/>
          </a:bodyPr>
          <a:lstStyle/>
          <a:p>
            <a:r>
              <a:rPr lang="ja-JP" altLang="en-US" sz="1050" dirty="0"/>
              <a:t>進行状況</a:t>
            </a:r>
            <a:r>
              <a:rPr lang="en-US" altLang="ja-JP" sz="1050" dirty="0"/>
              <a:t>(</a:t>
            </a:r>
            <a:r>
              <a:rPr lang="ja-JP" altLang="en-US" sz="1050" dirty="0"/>
              <a:t>実行ログ</a:t>
            </a:r>
            <a:r>
              <a:rPr lang="en-US" altLang="ja-JP" sz="1050" dirty="0"/>
              <a:t>)</a:t>
            </a:r>
            <a:r>
              <a:rPr lang="ja-JP" altLang="en-US" sz="1050" dirty="0"/>
              <a:t>の一部</a:t>
            </a:r>
            <a:endParaRPr kumimoji="1" lang="ja-JP" altLang="en-US" sz="1050" dirty="0"/>
          </a:p>
        </p:txBody>
      </p:sp>
    </p:spTree>
    <p:extLst>
      <p:ext uri="{BB962C8B-B14F-4D97-AF65-F5344CB8AC3E}">
        <p14:creationId xmlns:p14="http://schemas.microsoft.com/office/powerpoint/2010/main" val="6129721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380" y="115200"/>
            <a:ext cx="8784000" cy="468000"/>
          </a:xfrm>
        </p:spPr>
        <p:txBody>
          <a:bodyPr>
            <a:normAutofit/>
          </a:bodyPr>
          <a:lstStyle/>
          <a:p>
            <a:r>
              <a:rPr lang="en-US" altLang="ja-JP" dirty="0"/>
              <a:t>4.5</a:t>
            </a:r>
            <a:r>
              <a:rPr lang="ja-JP" altLang="en-US" dirty="0"/>
              <a:t> 実行結果の確認</a:t>
            </a:r>
            <a:r>
              <a:rPr lang="en-US" altLang="ja-JP" dirty="0"/>
              <a:t>(3/3)</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ターゲットマシンの確認</a:t>
            </a:r>
            <a:endParaRPr lang="en-US" altLang="ja-JP" dirty="0"/>
          </a:p>
          <a:p>
            <a:pPr lvl="1"/>
            <a:r>
              <a:rPr lang="ja-JP" altLang="en-US" dirty="0"/>
              <a:t>ターゲットマシンでもパッケージがインストールできていることを確認して下さい。</a:t>
            </a:r>
          </a:p>
        </p:txBody>
      </p:sp>
      <p:sp>
        <p:nvSpPr>
          <p:cNvPr id="35" name="正方形/長方形 34"/>
          <p:cNvSpPr/>
          <p:nvPr/>
        </p:nvSpPr>
        <p:spPr bwMode="auto">
          <a:xfrm>
            <a:off x="6815468" y="2220394"/>
            <a:ext cx="2148045" cy="2000716"/>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36" name="角丸四角形 35"/>
          <p:cNvSpPr/>
          <p:nvPr/>
        </p:nvSpPr>
        <p:spPr bwMode="auto">
          <a:xfrm>
            <a:off x="6887479" y="2800647"/>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91138" y="3247846"/>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ジョブフロー</a:t>
            </a:r>
            <a:r>
              <a:rPr lang="en-US" altLang="ja-JP" sz="900" b="1" dirty="0">
                <a:latin typeface="+mn-ea"/>
              </a:rPr>
              <a:t>(Conductor)</a:t>
            </a:r>
            <a:r>
              <a:rPr lang="ja-JP" altLang="en-US" sz="900" b="1" dirty="0">
                <a:latin typeface="+mn-ea"/>
              </a:rPr>
              <a:t>の実行</a:t>
            </a:r>
          </a:p>
        </p:txBody>
      </p:sp>
      <p:sp>
        <p:nvSpPr>
          <p:cNvPr id="39" name="角丸四角形 38"/>
          <p:cNvSpPr/>
          <p:nvPr/>
        </p:nvSpPr>
        <p:spPr bwMode="auto">
          <a:xfrm>
            <a:off x="6887345" y="2352233"/>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14" name="角丸四角形 13"/>
          <p:cNvSpPr/>
          <p:nvPr/>
        </p:nvSpPr>
        <p:spPr bwMode="auto">
          <a:xfrm>
            <a:off x="6887344" y="3695045"/>
            <a:ext cx="2004289" cy="366867"/>
          </a:xfrm>
          <a:prstGeom prst="roundRect">
            <a:avLst/>
          </a:prstGeom>
          <a:solidFill>
            <a:schemeClr val="accent3">
              <a:lumMod val="25000"/>
              <a:lumOff val="75000"/>
            </a:schemeClr>
          </a:solid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solidFill>
                  <a:srgbClr val="FF0000"/>
                </a:solidFill>
                <a:latin typeface="+mn-ea"/>
              </a:rPr>
              <a:t>実行結果の確認</a:t>
            </a:r>
            <a:endParaRPr lang="ja-JP" altLang="en-US" sz="900" b="1" dirty="0">
              <a:solidFill>
                <a:srgbClr val="FF0000"/>
              </a:solidFill>
              <a:latin typeface="+mn-ea"/>
            </a:endParaRPr>
          </a:p>
        </p:txBody>
      </p:sp>
      <p:sp>
        <p:nvSpPr>
          <p:cNvPr id="12" name="テキスト ボックス 11"/>
          <p:cNvSpPr txBox="1"/>
          <p:nvPr/>
        </p:nvSpPr>
        <p:spPr>
          <a:xfrm>
            <a:off x="186735" y="1800836"/>
            <a:ext cx="1793834" cy="253916"/>
          </a:xfrm>
          <a:prstGeom prst="rect">
            <a:avLst/>
          </a:prstGeom>
          <a:noFill/>
        </p:spPr>
        <p:txBody>
          <a:bodyPr wrap="square" rtlCol="0">
            <a:spAutoFit/>
          </a:bodyPr>
          <a:lstStyle/>
          <a:p>
            <a:r>
              <a:rPr kumimoji="1" lang="en-US" altLang="ja-JP" sz="1050" dirty="0" err="1"/>
              <a:t>hostA</a:t>
            </a:r>
            <a:endParaRPr kumimoji="1" lang="ja-JP" altLang="en-US" sz="1050" dirty="0"/>
          </a:p>
        </p:txBody>
      </p:sp>
      <p:sp>
        <p:nvSpPr>
          <p:cNvPr id="13" name="テキスト ボックス 12"/>
          <p:cNvSpPr txBox="1"/>
          <p:nvPr/>
        </p:nvSpPr>
        <p:spPr>
          <a:xfrm>
            <a:off x="213973" y="2054752"/>
            <a:ext cx="6455469" cy="1858656"/>
          </a:xfrm>
          <a:prstGeom prst="rect">
            <a:avLst/>
          </a:prstGeom>
          <a:solidFill>
            <a:srgbClr val="FFFFCC"/>
          </a:solidFill>
        </p:spPr>
        <p:txBody>
          <a:bodyPr wrap="square" rtlCol="0">
            <a:noAutofit/>
          </a:bodyPr>
          <a:lstStyle/>
          <a:p>
            <a:r>
              <a:rPr lang="en-US" altLang="ja-JP" sz="1400" dirty="0"/>
              <a:t>$ yum list installed </a:t>
            </a:r>
            <a:r>
              <a:rPr lang="en-US" altLang="ja-JP" sz="1400" dirty="0" err="1"/>
              <a:t>httpd</a:t>
            </a:r>
            <a:endParaRPr lang="en-US" altLang="ja-JP" sz="1400" dirty="0"/>
          </a:p>
          <a:p>
            <a:r>
              <a:rPr lang="en-US" altLang="ja-JP" sz="1400" dirty="0"/>
              <a:t>Loaded plugins: </a:t>
            </a:r>
            <a:r>
              <a:rPr lang="en-US" altLang="ja-JP" sz="1400" dirty="0" err="1"/>
              <a:t>fastestmirror</a:t>
            </a:r>
            <a:r>
              <a:rPr lang="en-US" altLang="ja-JP" sz="1400" dirty="0"/>
              <a:t>, </a:t>
            </a:r>
            <a:r>
              <a:rPr lang="en-US" altLang="ja-JP" sz="1400" dirty="0" err="1"/>
              <a:t>langpacks</a:t>
            </a:r>
            <a:endParaRPr lang="en-US" altLang="ja-JP" sz="1400" dirty="0"/>
          </a:p>
          <a:p>
            <a:r>
              <a:rPr lang="en-US" altLang="ja-JP" sz="1400" dirty="0"/>
              <a:t>Loading mirror speeds from cached </a:t>
            </a:r>
            <a:r>
              <a:rPr lang="en-US" altLang="ja-JP" sz="1400" dirty="0" err="1"/>
              <a:t>hostfile</a:t>
            </a:r>
            <a:endParaRPr lang="en-US" altLang="ja-JP" sz="1400" dirty="0"/>
          </a:p>
          <a:p>
            <a:r>
              <a:rPr lang="en-US" altLang="ja-JP" sz="1400" dirty="0"/>
              <a:t> * base: ftp-srv2.kddilabs.jp</a:t>
            </a:r>
          </a:p>
          <a:p>
            <a:r>
              <a:rPr lang="en-US" altLang="ja-JP" sz="1400" dirty="0"/>
              <a:t> * extras: ftp-srv2.kddilabs.jp</a:t>
            </a:r>
          </a:p>
          <a:p>
            <a:r>
              <a:rPr lang="en-US" altLang="ja-JP" sz="1400" dirty="0"/>
              <a:t> * updates: ftp-srv2.kddilabs.jp</a:t>
            </a:r>
          </a:p>
          <a:p>
            <a:r>
              <a:rPr lang="en-US" altLang="ja-JP" sz="1400" dirty="0"/>
              <a:t>Installed Packages</a:t>
            </a:r>
          </a:p>
          <a:p>
            <a:r>
              <a:rPr lang="en-US" altLang="ja-JP" sz="1400" dirty="0"/>
              <a:t>httpd.x86_64                    2.4.6-97.el7.centos                     @updates</a:t>
            </a:r>
            <a:endParaRPr kumimoji="1" lang="ja-JP" altLang="en-US" sz="1400" dirty="0"/>
          </a:p>
        </p:txBody>
      </p:sp>
    </p:spTree>
    <p:extLst>
      <p:ext uri="{BB962C8B-B14F-4D97-AF65-F5344CB8AC3E}">
        <p14:creationId xmlns:p14="http://schemas.microsoft.com/office/powerpoint/2010/main" val="22224909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9388" y="3045072"/>
            <a:ext cx="8784000" cy="467239"/>
          </a:xfrm>
        </p:spPr>
        <p:txBody>
          <a:bodyPr/>
          <a:lstStyle/>
          <a:p>
            <a:r>
              <a:rPr lang="en-US" altLang="ja-JP" dirty="0"/>
              <a:t>5.</a:t>
            </a:r>
            <a:r>
              <a:rPr lang="ja-JP" altLang="en-US" dirty="0"/>
              <a:t>　</a:t>
            </a:r>
            <a:r>
              <a:rPr lang="ja-JP" altLang="en-US" dirty="0">
                <a:latin typeface="+mn-ea"/>
              </a:rPr>
              <a:t>実行操作</a:t>
            </a:r>
            <a:r>
              <a:rPr lang="en-US" altLang="ja-JP" dirty="0">
                <a:latin typeface="+mn-ea"/>
              </a:rPr>
              <a:t>(2</a:t>
            </a:r>
            <a:r>
              <a:rPr lang="ja-JP" altLang="en-US" dirty="0">
                <a:latin typeface="+mn-ea"/>
              </a:rPr>
              <a:t>回目</a:t>
            </a:r>
            <a:r>
              <a:rPr lang="en-US" altLang="ja-JP" dirty="0">
                <a:latin typeface="+mn-ea"/>
              </a:rPr>
              <a:t>)</a:t>
            </a:r>
            <a:endParaRPr kumimoji="1" lang="ja-JP" altLang="en-US" dirty="0"/>
          </a:p>
        </p:txBody>
      </p:sp>
    </p:spTree>
    <p:extLst>
      <p:ext uri="{BB962C8B-B14F-4D97-AF65-F5344CB8AC3E}">
        <p14:creationId xmlns:p14="http://schemas.microsoft.com/office/powerpoint/2010/main" val="14308125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430027" y="2153413"/>
            <a:ext cx="6009151" cy="4299775"/>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a:t>5.1</a:t>
            </a:r>
            <a:r>
              <a:rPr lang="ja-JP" altLang="en-US" dirty="0"/>
              <a:t> 作業名</a:t>
            </a:r>
            <a:r>
              <a:rPr lang="en-US" altLang="ja-JP" dirty="0"/>
              <a:t>(Operation)</a:t>
            </a:r>
            <a:r>
              <a:rPr lang="ja-JP" altLang="en-US" dirty="0"/>
              <a:t>の登録</a:t>
            </a:r>
          </a:p>
        </p:txBody>
      </p:sp>
      <p:sp>
        <p:nvSpPr>
          <p:cNvPr id="3" name="コンテンツ プレースホルダー 2"/>
          <p:cNvSpPr>
            <a:spLocks noGrp="1"/>
          </p:cNvSpPr>
          <p:nvPr>
            <p:ph sz="quarter" idx="10"/>
          </p:nvPr>
        </p:nvSpPr>
        <p:spPr>
          <a:xfrm>
            <a:off x="179513" y="836712"/>
            <a:ext cx="8857108" cy="5616476"/>
          </a:xfrm>
        </p:spPr>
        <p:txBody>
          <a:bodyPr/>
          <a:lstStyle/>
          <a:p>
            <a:r>
              <a:rPr lang="ja-JP" altLang="en-US" dirty="0"/>
              <a:t>「オペレーション一覧」へ新規オペレーション名を登録</a:t>
            </a:r>
            <a:endParaRPr lang="en-US" altLang="ja-JP" dirty="0"/>
          </a:p>
          <a:p>
            <a:pPr lvl="1"/>
            <a:r>
              <a:rPr lang="ja-JP" altLang="en-US" dirty="0"/>
              <a:t>ここからは</a:t>
            </a:r>
            <a:r>
              <a:rPr lang="en-US" altLang="ja-JP" dirty="0"/>
              <a:t>1</a:t>
            </a:r>
            <a:r>
              <a:rPr lang="ja-JP" altLang="en-US" dirty="0"/>
              <a:t>回目のオペレーション名登録以降の作業と同様になります。</a:t>
            </a:r>
            <a:endParaRPr lang="en-US" altLang="ja-JP" dirty="0"/>
          </a:p>
          <a:p>
            <a:pPr marL="180000" lvl="1" indent="0">
              <a:buNone/>
            </a:pPr>
            <a:r>
              <a:rPr lang="ja-JP" altLang="en-US" dirty="0"/>
              <a:t> 「基本コンソール」メニューグループ </a:t>
            </a:r>
            <a:r>
              <a:rPr lang="en-US" altLang="ja-JP" dirty="0"/>
              <a:t>&gt;&gt;</a:t>
            </a:r>
            <a:r>
              <a:rPr lang="ja-JP" altLang="en-US" spc="-150" dirty="0"/>
              <a:t>「オペレーション</a:t>
            </a:r>
            <a:r>
              <a:rPr lang="ja-JP" altLang="en-US" dirty="0"/>
              <a:t>一覧</a:t>
            </a:r>
            <a:r>
              <a:rPr lang="ja-JP" altLang="en-US" spc="-150" dirty="0"/>
              <a:t>」メニュー</a:t>
            </a:r>
            <a:r>
              <a:rPr lang="ja-JP" altLang="en-US" dirty="0"/>
              <a:t>をクリック。</a:t>
            </a:r>
            <a:endParaRPr lang="en-US" altLang="ja-JP" dirty="0"/>
          </a:p>
          <a:p>
            <a:pPr marL="180000" lvl="1" indent="0">
              <a:buNone/>
            </a:pPr>
            <a:r>
              <a:rPr lang="ja-JP" altLang="en-US" dirty="0"/>
              <a:t>   各項目へ入力、選択が完了したら登録をクリックして下さい。</a:t>
            </a:r>
            <a:endParaRPr lang="en-US" altLang="ja-JP" spc="-150" dirty="0"/>
          </a:p>
        </p:txBody>
      </p:sp>
      <p:sp>
        <p:nvSpPr>
          <p:cNvPr id="10" name="角丸四角形 9"/>
          <p:cNvSpPr/>
          <p:nvPr/>
        </p:nvSpPr>
        <p:spPr bwMode="auto">
          <a:xfrm>
            <a:off x="1720439" y="4887356"/>
            <a:ext cx="1927822" cy="612000"/>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11" name="角丸四角形 10"/>
          <p:cNvSpPr/>
          <p:nvPr/>
        </p:nvSpPr>
        <p:spPr bwMode="auto">
          <a:xfrm>
            <a:off x="2457940" y="5796144"/>
            <a:ext cx="935448" cy="216000"/>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20" name="正方形/長方形 19"/>
          <p:cNvSpPr/>
          <p:nvPr/>
        </p:nvSpPr>
        <p:spPr bwMode="auto">
          <a:xfrm>
            <a:off x="6815468" y="2220394"/>
            <a:ext cx="2148045" cy="2000716"/>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22" name="角丸四角形 21"/>
          <p:cNvSpPr/>
          <p:nvPr/>
        </p:nvSpPr>
        <p:spPr bwMode="auto">
          <a:xfrm>
            <a:off x="6887479" y="2800647"/>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パラメータシートにデータを登録</a:t>
            </a:r>
          </a:p>
        </p:txBody>
      </p:sp>
      <p:sp>
        <p:nvSpPr>
          <p:cNvPr id="23" name="角丸四角形 22"/>
          <p:cNvSpPr/>
          <p:nvPr/>
        </p:nvSpPr>
        <p:spPr bwMode="auto">
          <a:xfrm>
            <a:off x="6887479" y="3244083"/>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ジョブフロー</a:t>
            </a:r>
            <a:r>
              <a:rPr lang="en-US" altLang="ja-JP" sz="900" b="1">
                <a:latin typeface="+mn-ea"/>
              </a:rPr>
              <a:t>(Conductor)</a:t>
            </a:r>
            <a:r>
              <a:rPr lang="ja-JP" altLang="en-US" sz="900" b="1">
                <a:latin typeface="+mn-ea"/>
              </a:rPr>
              <a:t>の実行</a:t>
            </a:r>
            <a:endParaRPr lang="ja-JP" altLang="en-US" sz="900" b="1" dirty="0">
              <a:latin typeface="+mn-ea"/>
            </a:endParaRPr>
          </a:p>
        </p:txBody>
      </p:sp>
      <p:sp>
        <p:nvSpPr>
          <p:cNvPr id="24" name="角丸四角形 23"/>
          <p:cNvSpPr/>
          <p:nvPr/>
        </p:nvSpPr>
        <p:spPr bwMode="auto">
          <a:xfrm>
            <a:off x="6887479" y="3687519"/>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2" name="円形吹き出し 31"/>
          <p:cNvSpPr/>
          <p:nvPr/>
        </p:nvSpPr>
        <p:spPr bwMode="auto">
          <a:xfrm>
            <a:off x="3388620" y="5708530"/>
            <a:ext cx="301542" cy="303614"/>
          </a:xfrm>
          <a:prstGeom prst="wedgeEllipseCallout">
            <a:avLst>
              <a:gd name="adj1" fmla="val -85552"/>
              <a:gd name="adj2" fmla="val 802"/>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a:latin typeface="+mn-ea"/>
            </a:endParaRPr>
          </a:p>
        </p:txBody>
      </p:sp>
      <p:sp>
        <p:nvSpPr>
          <p:cNvPr id="27" name="角丸四角形 26"/>
          <p:cNvSpPr/>
          <p:nvPr/>
        </p:nvSpPr>
        <p:spPr bwMode="auto">
          <a:xfrm>
            <a:off x="3966190" y="5097760"/>
            <a:ext cx="3489065" cy="856935"/>
          </a:xfrm>
          <a:prstGeom prst="roundRect">
            <a:avLst>
              <a:gd name="adj" fmla="val 7533"/>
            </a:avLst>
          </a:prstGeom>
          <a:solidFill>
            <a:schemeClr val="bg1"/>
          </a:solidFill>
          <a:ln w="28575">
            <a:solidFill>
              <a:srgbClr val="FF0000"/>
            </a:solid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endParaRPr kumimoji="1" lang="ja-JP" altLang="en-US" sz="1400" dirty="0">
              <a:latin typeface="+mn-ea"/>
            </a:endParaRPr>
          </a:p>
        </p:txBody>
      </p:sp>
      <p:sp>
        <p:nvSpPr>
          <p:cNvPr id="29" name="円形吹き出し 28"/>
          <p:cNvSpPr/>
          <p:nvPr/>
        </p:nvSpPr>
        <p:spPr bwMode="auto">
          <a:xfrm>
            <a:off x="3814936" y="4909161"/>
            <a:ext cx="301542" cy="312200"/>
          </a:xfrm>
          <a:prstGeom prst="wedgeEllipseCallout">
            <a:avLst>
              <a:gd name="adj1" fmla="val -170705"/>
              <a:gd name="adj2" fmla="val -4029"/>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2</a:t>
            </a:r>
            <a:endParaRPr kumimoji="1" lang="ja-JP" altLang="en-US" sz="1400" b="1" dirty="0">
              <a:latin typeface="+mn-ea"/>
            </a:endParaRPr>
          </a:p>
        </p:txBody>
      </p:sp>
      <p:graphicFrame>
        <p:nvGraphicFramePr>
          <p:cNvPr id="33" name="表 32"/>
          <p:cNvGraphicFramePr>
            <a:graphicFrameLocks noGrp="1"/>
          </p:cNvGraphicFramePr>
          <p:nvPr>
            <p:extLst>
              <p:ext uri="{D42A27DB-BD31-4B8C-83A1-F6EECF244321}">
                <p14:modId xmlns:p14="http://schemas.microsoft.com/office/powerpoint/2010/main" val="1644924804"/>
              </p:ext>
            </p:extLst>
          </p:nvPr>
        </p:nvGraphicFramePr>
        <p:xfrm>
          <a:off x="4116961" y="5269456"/>
          <a:ext cx="3220361" cy="548640"/>
        </p:xfrm>
        <a:graphic>
          <a:graphicData uri="http://schemas.openxmlformats.org/drawingml/2006/table">
            <a:tbl>
              <a:tblPr firstRow="1" bandRow="1">
                <a:tableStyleId>{5C22544A-7EE6-4342-B048-85BDC9FD1C3A}</a:tableStyleId>
              </a:tblPr>
              <a:tblGrid>
                <a:gridCol w="1609198">
                  <a:extLst>
                    <a:ext uri="{9D8B030D-6E8A-4147-A177-3AD203B41FA5}">
                      <a16:colId xmlns:a16="http://schemas.microsoft.com/office/drawing/2014/main" val="2883640048"/>
                    </a:ext>
                  </a:extLst>
                </a:gridCol>
                <a:gridCol w="1611163">
                  <a:extLst>
                    <a:ext uri="{9D8B030D-6E8A-4147-A177-3AD203B41FA5}">
                      <a16:colId xmlns:a16="http://schemas.microsoft.com/office/drawing/2014/main" val="1123245703"/>
                    </a:ext>
                  </a:extLst>
                </a:gridCol>
              </a:tblGrid>
              <a:tr h="164312">
                <a:tc>
                  <a:txBody>
                    <a:bodyPr/>
                    <a:lstStyle/>
                    <a:p>
                      <a:pPr algn="ctr"/>
                      <a:r>
                        <a:rPr kumimoji="1" lang="ja-JP" altLang="en-US" sz="1200" dirty="0">
                          <a:solidFill>
                            <a:schemeClr val="bg1"/>
                          </a:solidFill>
                          <a:latin typeface="+mn-lt"/>
                        </a:rPr>
                        <a:t>オペレーション名</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zh-TW" altLang="en-US" sz="1200" dirty="0">
                          <a:solidFill>
                            <a:schemeClr val="bg1"/>
                          </a:solidFill>
                          <a:latin typeface="+mn-lt"/>
                        </a:rPr>
                        <a:t>実施予定日時</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73853">
                <a:tc>
                  <a:txBody>
                    <a:bodyPr/>
                    <a:lstStyle/>
                    <a:p>
                      <a:pPr algn="ctr"/>
                      <a:r>
                        <a:rPr kumimoji="1" lang="ja-JP" altLang="en-US" sz="1200" b="0" dirty="0">
                          <a:solidFill>
                            <a:schemeClr val="tx1"/>
                          </a:solidFill>
                          <a:latin typeface="+mn-lt"/>
                        </a:rPr>
                        <a:t>オペレーション</a:t>
                      </a:r>
                      <a:r>
                        <a:rPr kumimoji="1" lang="en-US" altLang="ja-JP" sz="1200" b="0" dirty="0">
                          <a:solidFill>
                            <a:schemeClr val="tx1"/>
                          </a:solidFill>
                          <a:latin typeface="+mn-lt"/>
                        </a:rPr>
                        <a:t>2</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200" dirty="0">
                          <a:solidFill>
                            <a:schemeClr val="tx1"/>
                          </a:solidFill>
                          <a:latin typeface="+mn-lt"/>
                        </a:rPr>
                        <a:t>(</a:t>
                      </a:r>
                      <a:r>
                        <a:rPr kumimoji="1" lang="ja-JP" altLang="en-US" sz="1200" dirty="0">
                          <a:solidFill>
                            <a:schemeClr val="tx1"/>
                          </a:solidFill>
                          <a:latin typeface="+mn-lt"/>
                        </a:rPr>
                        <a:t>任意の日時</a:t>
                      </a:r>
                      <a:r>
                        <a:rPr kumimoji="1" lang="en-US" altLang="ja-JP" sz="1200" dirty="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18" name="角丸四角形 17"/>
          <p:cNvSpPr/>
          <p:nvPr/>
        </p:nvSpPr>
        <p:spPr bwMode="auto">
          <a:xfrm>
            <a:off x="6887479" y="2357211"/>
            <a:ext cx="2004289" cy="366867"/>
          </a:xfrm>
          <a:prstGeom prst="roundRect">
            <a:avLst/>
          </a:prstGeom>
          <a:solidFill>
            <a:schemeClr val="accent3">
              <a:lumMod val="25000"/>
              <a:lumOff val="75000"/>
            </a:schemeClr>
          </a:solid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作業名</a:t>
            </a:r>
            <a:r>
              <a:rPr lang="en-US" altLang="ja-JP" sz="900" b="1" dirty="0">
                <a:solidFill>
                  <a:srgbClr val="FF0000"/>
                </a:solidFill>
                <a:latin typeface="+mn-ea"/>
              </a:rPr>
              <a:t>(Operation)</a:t>
            </a:r>
            <a:r>
              <a:rPr lang="ja-JP" altLang="en-US" sz="900" b="1" dirty="0">
                <a:solidFill>
                  <a:srgbClr val="FF0000"/>
                </a:solidFill>
                <a:latin typeface="+mn-ea"/>
              </a:rPr>
              <a:t>の登録</a:t>
            </a:r>
          </a:p>
        </p:txBody>
      </p:sp>
      <p:sp>
        <p:nvSpPr>
          <p:cNvPr id="16" name="角丸四角形 15"/>
          <p:cNvSpPr/>
          <p:nvPr/>
        </p:nvSpPr>
        <p:spPr bwMode="auto">
          <a:xfrm>
            <a:off x="435006" y="3144390"/>
            <a:ext cx="813329" cy="199386"/>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17" name="円形吹き出し 16"/>
          <p:cNvSpPr/>
          <p:nvPr/>
        </p:nvSpPr>
        <p:spPr bwMode="auto">
          <a:xfrm>
            <a:off x="1476088" y="3010955"/>
            <a:ext cx="301542" cy="312200"/>
          </a:xfrm>
          <a:prstGeom prst="wedgeEllipseCallout">
            <a:avLst>
              <a:gd name="adj1" fmla="val -170705"/>
              <a:gd name="adj2" fmla="val -4029"/>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1</a:t>
            </a:r>
            <a:endParaRPr kumimoji="1" lang="ja-JP" altLang="en-US" sz="1400" b="1" dirty="0">
              <a:latin typeface="+mn-ea"/>
            </a:endParaRPr>
          </a:p>
        </p:txBody>
      </p:sp>
    </p:spTree>
    <p:extLst>
      <p:ext uri="{BB962C8B-B14F-4D97-AF65-F5344CB8AC3E}">
        <p14:creationId xmlns:p14="http://schemas.microsoft.com/office/powerpoint/2010/main" val="22475759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135440" y="2225681"/>
            <a:ext cx="6400000" cy="3600000"/>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a:t>5.2</a:t>
            </a:r>
            <a:r>
              <a:rPr lang="ja-JP" altLang="en-US" dirty="0"/>
              <a:t> パラメータシートにデータを登録</a:t>
            </a:r>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「インストールパッケージ一覧」新規データを登録</a:t>
            </a:r>
            <a:endParaRPr lang="en-US" altLang="ja-JP" dirty="0"/>
          </a:p>
          <a:p>
            <a:pPr lvl="1"/>
            <a:r>
              <a:rPr lang="ja-JP" altLang="en-US" dirty="0"/>
              <a:t>「入力用」メニューグループ </a:t>
            </a:r>
            <a:r>
              <a:rPr lang="en-US" altLang="ja-JP" dirty="0"/>
              <a:t>&gt;&gt;</a:t>
            </a:r>
            <a:r>
              <a:rPr lang="ja-JP" altLang="en-US" dirty="0"/>
              <a:t>「インストールパッケージ一覧」メニューをクリック。</a:t>
            </a:r>
            <a:endParaRPr lang="en-US" altLang="ja-JP" dirty="0"/>
          </a:p>
          <a:p>
            <a:pPr marL="180000" lvl="1" indent="0">
              <a:buNone/>
            </a:pPr>
            <a:r>
              <a:rPr lang="ja-JP" altLang="en-US" dirty="0"/>
              <a:t>    各項目へ入力、選択が完了したら登録をクリックして下さい。</a:t>
            </a:r>
          </a:p>
          <a:p>
            <a:pPr marL="180000" lvl="1" indent="0">
              <a:buNone/>
            </a:pPr>
            <a:r>
              <a:rPr lang="en-US" altLang="ja-JP" dirty="0"/>
              <a:t>    1</a:t>
            </a:r>
            <a:r>
              <a:rPr lang="ja-JP" altLang="en-US" dirty="0"/>
              <a:t>回目とインストールするパッケージが異なっているので注意して下さい。</a:t>
            </a:r>
          </a:p>
        </p:txBody>
      </p:sp>
      <p:sp>
        <p:nvSpPr>
          <p:cNvPr id="24" name="角丸四角形 23"/>
          <p:cNvSpPr/>
          <p:nvPr/>
        </p:nvSpPr>
        <p:spPr bwMode="auto">
          <a:xfrm>
            <a:off x="952631" y="3416366"/>
            <a:ext cx="5400750" cy="696193"/>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26" name="角丸四角形 25"/>
          <p:cNvSpPr/>
          <p:nvPr/>
        </p:nvSpPr>
        <p:spPr bwMode="auto">
          <a:xfrm>
            <a:off x="1849107" y="4321165"/>
            <a:ext cx="732321" cy="195276"/>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33" name="角丸四角形 32"/>
          <p:cNvSpPr/>
          <p:nvPr/>
        </p:nvSpPr>
        <p:spPr bwMode="auto">
          <a:xfrm>
            <a:off x="323410" y="4807044"/>
            <a:ext cx="8281150" cy="998286"/>
          </a:xfrm>
          <a:prstGeom prst="roundRect">
            <a:avLst/>
          </a:prstGeom>
          <a:solidFill>
            <a:schemeClr val="bg2"/>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lang="en-US" altLang="ja-JP" sz="1200" dirty="0">
              <a:solidFill>
                <a:srgbClr val="FF0000"/>
              </a:solidFill>
              <a:latin typeface="+mn-ea"/>
            </a:endParaRPr>
          </a:p>
        </p:txBody>
      </p:sp>
      <p:sp>
        <p:nvSpPr>
          <p:cNvPr id="34" name="円形吹き出し 33"/>
          <p:cNvSpPr/>
          <p:nvPr/>
        </p:nvSpPr>
        <p:spPr bwMode="auto">
          <a:xfrm>
            <a:off x="251400" y="4647091"/>
            <a:ext cx="301542" cy="275538"/>
          </a:xfrm>
          <a:prstGeom prst="wedgeEllipseCallout">
            <a:avLst>
              <a:gd name="adj1" fmla="val 165719"/>
              <a:gd name="adj2" fmla="val -387884"/>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2</a:t>
            </a:r>
            <a:endParaRPr kumimoji="1" lang="ja-JP" altLang="en-US" sz="1400" b="1" dirty="0">
              <a:latin typeface="+mn-ea"/>
            </a:endParaRPr>
          </a:p>
        </p:txBody>
      </p:sp>
      <p:sp>
        <p:nvSpPr>
          <p:cNvPr id="35" name="円形吹き出し 34"/>
          <p:cNvSpPr/>
          <p:nvPr/>
        </p:nvSpPr>
        <p:spPr bwMode="auto">
          <a:xfrm>
            <a:off x="2581428" y="4272512"/>
            <a:ext cx="301542" cy="303614"/>
          </a:xfrm>
          <a:prstGeom prst="wedgeEllipseCallout">
            <a:avLst>
              <a:gd name="adj1" fmla="val -85552"/>
              <a:gd name="adj2" fmla="val 802"/>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a:latin typeface="+mn-ea"/>
            </a:endParaRPr>
          </a:p>
        </p:txBody>
      </p:sp>
      <p:sp>
        <p:nvSpPr>
          <p:cNvPr id="21" name="正方形/長方形 20"/>
          <p:cNvSpPr/>
          <p:nvPr/>
        </p:nvSpPr>
        <p:spPr bwMode="auto">
          <a:xfrm>
            <a:off x="6815468" y="2220394"/>
            <a:ext cx="2148045" cy="2000716"/>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27" name="角丸四角形 26"/>
          <p:cNvSpPr/>
          <p:nvPr/>
        </p:nvSpPr>
        <p:spPr bwMode="auto">
          <a:xfrm>
            <a:off x="6887479" y="3244083"/>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ジョブフロー</a:t>
            </a:r>
            <a:r>
              <a:rPr lang="en-US" altLang="ja-JP" sz="900" b="1" dirty="0">
                <a:latin typeface="+mn-ea"/>
              </a:rPr>
              <a:t>(Conductor)</a:t>
            </a:r>
            <a:r>
              <a:rPr lang="ja-JP" altLang="en-US" sz="900" b="1" dirty="0">
                <a:latin typeface="+mn-ea"/>
              </a:rPr>
              <a:t>の実行</a:t>
            </a:r>
          </a:p>
        </p:txBody>
      </p:sp>
      <p:sp>
        <p:nvSpPr>
          <p:cNvPr id="32" name="角丸四角形 31"/>
          <p:cNvSpPr/>
          <p:nvPr/>
        </p:nvSpPr>
        <p:spPr bwMode="auto">
          <a:xfrm>
            <a:off x="6887479" y="3687519"/>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6" name="角丸四角形 35"/>
          <p:cNvSpPr/>
          <p:nvPr/>
        </p:nvSpPr>
        <p:spPr bwMode="auto">
          <a:xfrm>
            <a:off x="6887345" y="2800236"/>
            <a:ext cx="2004289" cy="366867"/>
          </a:xfrm>
          <a:prstGeom prst="roundRect">
            <a:avLst/>
          </a:prstGeom>
          <a:solidFill>
            <a:schemeClr val="accent3">
              <a:lumMod val="25000"/>
              <a:lumOff val="75000"/>
            </a:schemeClr>
          </a:solid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パラメータシートにデータを登録</a:t>
            </a:r>
          </a:p>
        </p:txBody>
      </p:sp>
      <p:sp>
        <p:nvSpPr>
          <p:cNvPr id="37" name="角丸四角形 36"/>
          <p:cNvSpPr/>
          <p:nvPr/>
        </p:nvSpPr>
        <p:spPr bwMode="auto">
          <a:xfrm>
            <a:off x="6887345" y="2352233"/>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graphicFrame>
        <p:nvGraphicFramePr>
          <p:cNvPr id="38" name="表 37"/>
          <p:cNvGraphicFramePr>
            <a:graphicFrameLocks noGrp="1"/>
          </p:cNvGraphicFramePr>
          <p:nvPr>
            <p:extLst>
              <p:ext uri="{D42A27DB-BD31-4B8C-83A1-F6EECF244321}">
                <p14:modId xmlns:p14="http://schemas.microsoft.com/office/powerpoint/2010/main" val="928045429"/>
              </p:ext>
            </p:extLst>
          </p:nvPr>
        </p:nvGraphicFramePr>
        <p:xfrm>
          <a:off x="478511" y="4967110"/>
          <a:ext cx="7970948" cy="640080"/>
        </p:xfrm>
        <a:graphic>
          <a:graphicData uri="http://schemas.openxmlformats.org/drawingml/2006/table">
            <a:tbl>
              <a:tblPr firstRow="1" bandRow="1">
                <a:tableStyleId>{5C22544A-7EE6-4342-B048-85BDC9FD1C3A}</a:tableStyleId>
              </a:tblPr>
              <a:tblGrid>
                <a:gridCol w="1429119">
                  <a:extLst>
                    <a:ext uri="{9D8B030D-6E8A-4147-A177-3AD203B41FA5}">
                      <a16:colId xmlns:a16="http://schemas.microsoft.com/office/drawing/2014/main" val="2883640048"/>
                    </a:ext>
                  </a:extLst>
                </a:gridCol>
                <a:gridCol w="1656230">
                  <a:extLst>
                    <a:ext uri="{9D8B030D-6E8A-4147-A177-3AD203B41FA5}">
                      <a16:colId xmlns:a16="http://schemas.microsoft.com/office/drawing/2014/main" val="1123245703"/>
                    </a:ext>
                  </a:extLst>
                </a:gridCol>
                <a:gridCol w="1080150">
                  <a:extLst>
                    <a:ext uri="{9D8B030D-6E8A-4147-A177-3AD203B41FA5}">
                      <a16:colId xmlns:a16="http://schemas.microsoft.com/office/drawing/2014/main" val="3689501580"/>
                    </a:ext>
                  </a:extLst>
                </a:gridCol>
                <a:gridCol w="1512210">
                  <a:extLst>
                    <a:ext uri="{9D8B030D-6E8A-4147-A177-3AD203B41FA5}">
                      <a16:colId xmlns:a16="http://schemas.microsoft.com/office/drawing/2014/main" val="3190359237"/>
                    </a:ext>
                  </a:extLst>
                </a:gridCol>
                <a:gridCol w="792110">
                  <a:extLst>
                    <a:ext uri="{9D8B030D-6E8A-4147-A177-3AD203B41FA5}">
                      <a16:colId xmlns:a16="http://schemas.microsoft.com/office/drawing/2014/main" val="2564568463"/>
                    </a:ext>
                  </a:extLst>
                </a:gridCol>
                <a:gridCol w="720100">
                  <a:extLst>
                    <a:ext uri="{9D8B030D-6E8A-4147-A177-3AD203B41FA5}">
                      <a16:colId xmlns:a16="http://schemas.microsoft.com/office/drawing/2014/main" val="2202727908"/>
                    </a:ext>
                  </a:extLst>
                </a:gridCol>
                <a:gridCol w="781029">
                  <a:extLst>
                    <a:ext uri="{9D8B030D-6E8A-4147-A177-3AD203B41FA5}">
                      <a16:colId xmlns:a16="http://schemas.microsoft.com/office/drawing/2014/main" val="1839931078"/>
                    </a:ext>
                  </a:extLst>
                </a:gridCol>
              </a:tblGrid>
              <a:tr h="270834">
                <a:tc>
                  <a:txBody>
                    <a:bodyPr/>
                    <a:lstStyle/>
                    <a:p>
                      <a:pPr algn="ctr"/>
                      <a:r>
                        <a:rPr kumimoji="1" lang="ja-JP" altLang="en-US" sz="1200" dirty="0">
                          <a:solidFill>
                            <a:schemeClr val="bg1"/>
                          </a:solidFill>
                          <a:latin typeface="+mn-lt"/>
                        </a:rPr>
                        <a:t>ホスト名</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ja-JP" altLang="en-US" sz="1200" dirty="0">
                          <a:solidFill>
                            <a:schemeClr val="bg1"/>
                          </a:solidFill>
                          <a:latin typeface="+mn-lt"/>
                        </a:rPr>
                        <a:t>オペレーション</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err="1">
                          <a:solidFill>
                            <a:schemeClr val="bg1"/>
                          </a:solidFill>
                          <a:latin typeface="+mn-lt"/>
                        </a:rPr>
                        <a:t>httpd</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err="1">
                          <a:solidFill>
                            <a:schemeClr val="bg1"/>
                          </a:solidFill>
                          <a:latin typeface="+mn-lt"/>
                        </a:rPr>
                        <a:t>mariadb</a:t>
                      </a:r>
                      <a:r>
                        <a:rPr kumimoji="1" lang="en-US" altLang="ja-JP" sz="1200" dirty="0">
                          <a:solidFill>
                            <a:schemeClr val="bg1"/>
                          </a:solidFill>
                          <a:latin typeface="+mn-lt"/>
                        </a:rPr>
                        <a:t>-server</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err="1">
                          <a:solidFill>
                            <a:schemeClr val="bg1"/>
                          </a:solidFill>
                          <a:latin typeface="+mn-lt"/>
                        </a:rPr>
                        <a:t>php</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err="1">
                          <a:solidFill>
                            <a:schemeClr val="bg1"/>
                          </a:solidFill>
                          <a:latin typeface="+mn-lt"/>
                        </a:rPr>
                        <a:t>perl</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kumimoji="1" lang="en-US" altLang="ja-JP" sz="1200" dirty="0">
                          <a:solidFill>
                            <a:schemeClr val="bg1"/>
                          </a:solidFill>
                          <a:latin typeface="+mn-lt"/>
                        </a:rPr>
                        <a:t>python</a:t>
                      </a:r>
                      <a:endParaRPr kumimoji="1" lang="ja-JP" altLang="en-US" sz="1200" dirty="0">
                        <a:solidFill>
                          <a:schemeClr val="bg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458714703"/>
                  </a:ext>
                </a:extLst>
              </a:tr>
              <a:tr h="297918">
                <a:tc>
                  <a:txBody>
                    <a:bodyPr/>
                    <a:lstStyle/>
                    <a:p>
                      <a:pPr algn="ctr"/>
                      <a:r>
                        <a:rPr kumimoji="1" lang="en-US" altLang="ja-JP" sz="900" b="0" dirty="0">
                          <a:solidFill>
                            <a:schemeClr val="tx1"/>
                          </a:solidFill>
                          <a:latin typeface="+mn-lt"/>
                        </a:rPr>
                        <a:t>(</a:t>
                      </a:r>
                      <a:r>
                        <a:rPr kumimoji="1" lang="ja-JP" altLang="en-US" sz="900" b="0" dirty="0">
                          <a:solidFill>
                            <a:schemeClr val="tx1"/>
                          </a:solidFill>
                          <a:latin typeface="+mn-lt"/>
                        </a:rPr>
                        <a:t>機器登録で登録したホスト名</a:t>
                      </a:r>
                      <a:r>
                        <a:rPr kumimoji="1" lang="en-US" altLang="ja-JP" sz="900" b="0" dirty="0">
                          <a:solidFill>
                            <a:schemeClr val="tx1"/>
                          </a:solidFill>
                          <a:latin typeface="+mn-lt"/>
                        </a:rPr>
                        <a:t>)</a:t>
                      </a:r>
                      <a:endParaRPr kumimoji="1" lang="ja-JP" altLang="en-US" sz="900" b="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900" dirty="0">
                          <a:solidFill>
                            <a:schemeClr val="tx1"/>
                          </a:solidFill>
                          <a:latin typeface="+mn-lt"/>
                        </a:rPr>
                        <a:t>(</a:t>
                      </a:r>
                      <a:r>
                        <a:rPr kumimoji="1" lang="ja-JP" altLang="en-US" sz="900" dirty="0">
                          <a:solidFill>
                            <a:schemeClr val="tx1"/>
                          </a:solidFill>
                          <a:latin typeface="+mn-lt"/>
                        </a:rPr>
                        <a:t>選択した実行予定日時</a:t>
                      </a:r>
                      <a:r>
                        <a:rPr kumimoji="1" lang="en-US" altLang="ja-JP" sz="900" dirty="0">
                          <a:solidFill>
                            <a:schemeClr val="tx1"/>
                          </a:solidFill>
                          <a:latin typeface="+mn-lt"/>
                        </a:rPr>
                        <a:t>)_2:</a:t>
                      </a:r>
                      <a:r>
                        <a:rPr kumimoji="1" lang="ja-JP" altLang="en-US" sz="900" dirty="0">
                          <a:solidFill>
                            <a:schemeClr val="tx1"/>
                          </a:solidFill>
                          <a:latin typeface="+mn-lt"/>
                        </a:rPr>
                        <a:t>オペレーション</a:t>
                      </a:r>
                      <a:r>
                        <a:rPr kumimoji="1" lang="en-US" altLang="ja-JP" sz="900" dirty="0">
                          <a:solidFill>
                            <a:schemeClr val="tx1"/>
                          </a:solidFill>
                          <a:latin typeface="+mn-lt"/>
                        </a:rPr>
                        <a:t>2</a:t>
                      </a:r>
                      <a:endParaRPr kumimoji="1" lang="ja-JP" altLang="en-US" sz="900" dirty="0">
                        <a:solidFill>
                          <a:schemeClr val="tx1"/>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900" dirty="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900" dirty="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dirty="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dirty="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dirty="0">
                          <a:solidFill>
                            <a:schemeClr val="tx1"/>
                          </a:solidFill>
                          <a:latin typeface="+mn-lt"/>
                        </a:rPr>
                        <a: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9950975"/>
                  </a:ext>
                </a:extLst>
              </a:tr>
            </a:tbl>
          </a:graphicData>
        </a:graphic>
      </p:graphicFrame>
      <p:sp>
        <p:nvSpPr>
          <p:cNvPr id="17" name="角丸四角形 16"/>
          <p:cNvSpPr/>
          <p:nvPr/>
        </p:nvSpPr>
        <p:spPr bwMode="auto">
          <a:xfrm>
            <a:off x="148597" y="2876126"/>
            <a:ext cx="692040" cy="209214"/>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19" name="円形吹き出し 18"/>
          <p:cNvSpPr/>
          <p:nvPr/>
        </p:nvSpPr>
        <p:spPr bwMode="auto">
          <a:xfrm>
            <a:off x="829880" y="2850664"/>
            <a:ext cx="301542" cy="303614"/>
          </a:xfrm>
          <a:prstGeom prst="wedgeEllipseCallout">
            <a:avLst>
              <a:gd name="adj1" fmla="val -85552"/>
              <a:gd name="adj2" fmla="val 802"/>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1</a:t>
            </a:r>
            <a:endParaRPr kumimoji="1" lang="ja-JP" altLang="en-US" sz="1400" b="1" dirty="0">
              <a:latin typeface="+mn-ea"/>
            </a:endParaRPr>
          </a:p>
        </p:txBody>
      </p:sp>
    </p:spTree>
    <p:extLst>
      <p:ext uri="{BB962C8B-B14F-4D97-AF65-F5344CB8AC3E}">
        <p14:creationId xmlns:p14="http://schemas.microsoft.com/office/powerpoint/2010/main" val="15778948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stretch>
            <a:fillRect/>
          </a:stretch>
        </p:blipFill>
        <p:spPr>
          <a:xfrm>
            <a:off x="541953" y="2220394"/>
            <a:ext cx="5920719" cy="4222382"/>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a:t>5.3</a:t>
            </a:r>
            <a:r>
              <a:rPr lang="ja-JP" altLang="en-US" dirty="0"/>
              <a:t> ジョブフロー</a:t>
            </a:r>
            <a:r>
              <a:rPr lang="en-US" altLang="ja-JP" dirty="0"/>
              <a:t>(Conductor)</a:t>
            </a:r>
            <a:r>
              <a:rPr lang="ja-JP" altLang="en-US" dirty="0"/>
              <a:t>の実行</a:t>
            </a:r>
            <a:r>
              <a:rPr lang="en-US" altLang="ja-JP" dirty="0"/>
              <a:t>(1/3)</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en-US" altLang="ja-JP" dirty="0"/>
              <a:t>Conductor</a:t>
            </a:r>
            <a:r>
              <a:rPr lang="ja-JP" altLang="en-US" dirty="0"/>
              <a:t>の実行</a:t>
            </a:r>
            <a:endParaRPr lang="en-US" altLang="ja-JP" dirty="0"/>
          </a:p>
          <a:p>
            <a:pPr lvl="1"/>
            <a:r>
              <a:rPr lang="en-US" altLang="ja-JP" dirty="0"/>
              <a:t>2</a:t>
            </a:r>
            <a:r>
              <a:rPr lang="ja-JP" altLang="en-US" dirty="0"/>
              <a:t>回目の実行も行っていきます。</a:t>
            </a:r>
            <a:endParaRPr lang="en-US" altLang="ja-JP" dirty="0"/>
          </a:p>
          <a:p>
            <a:pPr marL="180000" lvl="1" indent="0">
              <a:buNone/>
            </a:pPr>
            <a:r>
              <a:rPr lang="ja-JP" altLang="en-US" dirty="0"/>
              <a:t> 「</a:t>
            </a:r>
            <a:r>
              <a:rPr lang="en-US" altLang="ja-JP" dirty="0"/>
              <a:t>Conductor</a:t>
            </a:r>
            <a:r>
              <a:rPr lang="ja-JP" altLang="en-US" dirty="0"/>
              <a:t>」メニューグループ＞＞「</a:t>
            </a:r>
            <a:r>
              <a:rPr lang="en-US" altLang="ja-JP" dirty="0"/>
              <a:t>Conductor</a:t>
            </a:r>
            <a:r>
              <a:rPr lang="ja-JP" altLang="en-US" dirty="0"/>
              <a:t>作業実行」メニューをクリック。</a:t>
            </a:r>
            <a:endParaRPr lang="en-US" altLang="ja-JP" dirty="0"/>
          </a:p>
          <a:p>
            <a:pPr marL="180000" lvl="1" indent="0">
              <a:buNone/>
            </a:pPr>
            <a:r>
              <a:rPr lang="en-US" altLang="ja-JP" dirty="0"/>
              <a:t>   </a:t>
            </a:r>
            <a:r>
              <a:rPr lang="ja-JP" altLang="en-US" dirty="0"/>
              <a:t>実行する「</a:t>
            </a:r>
            <a:r>
              <a:rPr lang="en-US" altLang="ja-JP" dirty="0">
                <a:latin typeface="+mn-ea"/>
              </a:rPr>
              <a:t>Conductor</a:t>
            </a:r>
            <a:r>
              <a:rPr lang="ja-JP" altLang="en-US" dirty="0">
                <a:latin typeface="+mn-ea"/>
              </a:rPr>
              <a:t>」と「オペレーション」を選択し</a:t>
            </a:r>
            <a:r>
              <a:rPr lang="ja-JP" altLang="en-US" dirty="0"/>
              <a:t>実行をクリックして下さい。</a:t>
            </a:r>
          </a:p>
        </p:txBody>
      </p:sp>
      <p:sp>
        <p:nvSpPr>
          <p:cNvPr id="34" name="角丸四角形 33"/>
          <p:cNvSpPr/>
          <p:nvPr/>
        </p:nvSpPr>
        <p:spPr bwMode="auto">
          <a:xfrm>
            <a:off x="1575145" y="3644950"/>
            <a:ext cx="3644945" cy="408718"/>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43" name="円形吹き出し 42"/>
          <p:cNvSpPr/>
          <p:nvPr/>
        </p:nvSpPr>
        <p:spPr bwMode="auto">
          <a:xfrm>
            <a:off x="4172308" y="3322236"/>
            <a:ext cx="301542" cy="275538"/>
          </a:xfrm>
          <a:prstGeom prst="wedgeEllipseCallout">
            <a:avLst>
              <a:gd name="adj1" fmla="val -2442"/>
              <a:gd name="adj2" fmla="val 76719"/>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a:latin typeface="+mn-ea"/>
              </a:rPr>
              <a:t>2</a:t>
            </a:r>
            <a:endParaRPr kumimoji="1" lang="ja-JP" altLang="en-US" sz="1400" b="1" dirty="0">
              <a:latin typeface="+mn-ea"/>
            </a:endParaRPr>
          </a:p>
        </p:txBody>
      </p:sp>
      <p:sp>
        <p:nvSpPr>
          <p:cNvPr id="45" name="円形吹き出し 44"/>
          <p:cNvSpPr/>
          <p:nvPr/>
        </p:nvSpPr>
        <p:spPr bwMode="auto">
          <a:xfrm>
            <a:off x="4162783" y="4707843"/>
            <a:ext cx="301542" cy="275538"/>
          </a:xfrm>
          <a:prstGeom prst="wedgeEllipseCallout">
            <a:avLst>
              <a:gd name="adj1" fmla="val -2442"/>
              <a:gd name="adj2" fmla="val 76719"/>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a:latin typeface="+mn-ea"/>
            </a:endParaRPr>
          </a:p>
        </p:txBody>
      </p:sp>
      <p:sp>
        <p:nvSpPr>
          <p:cNvPr id="25" name="角丸四角形 24"/>
          <p:cNvSpPr/>
          <p:nvPr/>
        </p:nvSpPr>
        <p:spPr bwMode="auto">
          <a:xfrm>
            <a:off x="1575144" y="5022330"/>
            <a:ext cx="3796613" cy="482814"/>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24" name="正方形/長方形 23"/>
          <p:cNvSpPr/>
          <p:nvPr/>
        </p:nvSpPr>
        <p:spPr bwMode="auto">
          <a:xfrm>
            <a:off x="6815468" y="2220394"/>
            <a:ext cx="2148045" cy="2000716"/>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33" name="角丸四角形 32"/>
          <p:cNvSpPr/>
          <p:nvPr/>
        </p:nvSpPr>
        <p:spPr bwMode="auto">
          <a:xfrm>
            <a:off x="6887479" y="2800647"/>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87479" y="3687519"/>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9" name="角丸四角形 38"/>
          <p:cNvSpPr/>
          <p:nvPr/>
        </p:nvSpPr>
        <p:spPr bwMode="auto">
          <a:xfrm>
            <a:off x="6897132" y="3244083"/>
            <a:ext cx="2004289" cy="366867"/>
          </a:xfrm>
          <a:prstGeom prst="roundRect">
            <a:avLst/>
          </a:prstGeom>
          <a:solidFill>
            <a:schemeClr val="accent3">
              <a:lumMod val="25000"/>
              <a:lumOff val="75000"/>
            </a:schemeClr>
          </a:solid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ジョブフロー</a:t>
            </a:r>
            <a:r>
              <a:rPr lang="en-US" altLang="ja-JP" sz="900" b="1" dirty="0">
                <a:solidFill>
                  <a:srgbClr val="FF0000"/>
                </a:solidFill>
                <a:latin typeface="+mn-ea"/>
              </a:rPr>
              <a:t>(Conductor)</a:t>
            </a:r>
            <a:r>
              <a:rPr lang="ja-JP" altLang="en-US" sz="900" b="1" dirty="0">
                <a:solidFill>
                  <a:srgbClr val="FF0000"/>
                </a:solidFill>
                <a:latin typeface="+mn-ea"/>
              </a:rPr>
              <a:t>の実行</a:t>
            </a:r>
          </a:p>
        </p:txBody>
      </p:sp>
      <p:sp>
        <p:nvSpPr>
          <p:cNvPr id="41" name="角丸四角形 40"/>
          <p:cNvSpPr/>
          <p:nvPr/>
        </p:nvSpPr>
        <p:spPr bwMode="auto">
          <a:xfrm>
            <a:off x="6887345" y="2352233"/>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21" name="角丸四角形 20"/>
          <p:cNvSpPr/>
          <p:nvPr/>
        </p:nvSpPr>
        <p:spPr bwMode="auto">
          <a:xfrm>
            <a:off x="525539" y="3849668"/>
            <a:ext cx="830118" cy="204718"/>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22" name="円形吹き出し 21"/>
          <p:cNvSpPr/>
          <p:nvPr/>
        </p:nvSpPr>
        <p:spPr bwMode="auto">
          <a:xfrm>
            <a:off x="179512" y="3778130"/>
            <a:ext cx="301542" cy="275538"/>
          </a:xfrm>
          <a:prstGeom prst="wedgeEllipseCallout">
            <a:avLst>
              <a:gd name="adj1" fmla="val 88041"/>
              <a:gd name="adj2" fmla="val -3570"/>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a:latin typeface="+mn-ea"/>
              </a:rPr>
              <a:t>１</a:t>
            </a:r>
          </a:p>
        </p:txBody>
      </p:sp>
      <p:pic>
        <p:nvPicPr>
          <p:cNvPr id="5" name="図 4"/>
          <p:cNvPicPr>
            <a:picLocks noChangeAspect="1"/>
          </p:cNvPicPr>
          <p:nvPr/>
        </p:nvPicPr>
        <p:blipFill rotWithShape="1">
          <a:blip r:embed="rId3"/>
          <a:srcRect t="10603"/>
          <a:stretch/>
        </p:blipFill>
        <p:spPr>
          <a:xfrm>
            <a:off x="5371757" y="4348181"/>
            <a:ext cx="3741210" cy="1879200"/>
          </a:xfrm>
          <a:prstGeom prst="rect">
            <a:avLst/>
          </a:prstGeom>
        </p:spPr>
      </p:pic>
      <p:sp>
        <p:nvSpPr>
          <p:cNvPr id="40" name="角丸四角形 39"/>
          <p:cNvSpPr/>
          <p:nvPr/>
        </p:nvSpPr>
        <p:spPr bwMode="auto">
          <a:xfrm>
            <a:off x="5348759" y="6081819"/>
            <a:ext cx="375401" cy="145562"/>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46" name="円形吹き出し 45"/>
          <p:cNvSpPr/>
          <p:nvPr/>
        </p:nvSpPr>
        <p:spPr bwMode="auto">
          <a:xfrm>
            <a:off x="5821762" y="6033862"/>
            <a:ext cx="301542" cy="275538"/>
          </a:xfrm>
          <a:prstGeom prst="wedgeEllipseCallout">
            <a:avLst>
              <a:gd name="adj1" fmla="val -78814"/>
              <a:gd name="adj2" fmla="val -1944"/>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4</a:t>
            </a:r>
            <a:endParaRPr kumimoji="1" lang="ja-JP" altLang="en-US" sz="1400" b="1" dirty="0">
              <a:latin typeface="+mn-ea"/>
            </a:endParaRPr>
          </a:p>
        </p:txBody>
      </p:sp>
    </p:spTree>
    <p:extLst>
      <p:ext uri="{BB962C8B-B14F-4D97-AF65-F5344CB8AC3E}">
        <p14:creationId xmlns:p14="http://schemas.microsoft.com/office/powerpoint/2010/main" val="17593872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380" y="115200"/>
            <a:ext cx="8784000" cy="468000"/>
          </a:xfrm>
        </p:spPr>
        <p:txBody>
          <a:bodyPr>
            <a:normAutofit/>
          </a:bodyPr>
          <a:lstStyle/>
          <a:p>
            <a:r>
              <a:rPr lang="en-US" altLang="ja-JP" dirty="0"/>
              <a:t>5.3 </a:t>
            </a:r>
            <a:r>
              <a:rPr lang="ja-JP" altLang="en-US" dirty="0"/>
              <a:t>ジョブフロー</a:t>
            </a:r>
            <a:r>
              <a:rPr lang="en-US" altLang="ja-JP" dirty="0"/>
              <a:t>(Conductor)</a:t>
            </a:r>
            <a:r>
              <a:rPr lang="ja-JP" altLang="en-US" dirty="0"/>
              <a:t>の実行</a:t>
            </a:r>
            <a:r>
              <a:rPr lang="en-US" altLang="ja-JP" dirty="0"/>
              <a:t>(2/3)</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作業結果確認</a:t>
            </a:r>
            <a:endParaRPr lang="en-US" altLang="ja-JP" dirty="0"/>
          </a:p>
          <a:p>
            <a:pPr lvl="1"/>
            <a:r>
              <a:rPr lang="ja-JP" altLang="en-US" dirty="0"/>
              <a:t>実行すると「</a:t>
            </a:r>
            <a:r>
              <a:rPr lang="en-US" altLang="ja-JP" dirty="0"/>
              <a:t>Conductor</a:t>
            </a:r>
            <a:r>
              <a:rPr lang="ja-JP" altLang="en-US" dirty="0"/>
              <a:t>作業確認」メニュー画面に切替わり、</a:t>
            </a:r>
            <a:br>
              <a:rPr lang="en-US" altLang="ja-JP" dirty="0"/>
            </a:br>
            <a:r>
              <a:rPr lang="ja-JP" altLang="en-US" dirty="0"/>
              <a:t>実行ステータスやログが表示されます。</a:t>
            </a:r>
          </a:p>
        </p:txBody>
      </p:sp>
      <p:sp>
        <p:nvSpPr>
          <p:cNvPr id="35" name="正方形/長方形 34"/>
          <p:cNvSpPr/>
          <p:nvPr/>
        </p:nvSpPr>
        <p:spPr bwMode="auto">
          <a:xfrm>
            <a:off x="6815468" y="2220394"/>
            <a:ext cx="2148045" cy="2000716"/>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36" name="角丸四角形 35"/>
          <p:cNvSpPr/>
          <p:nvPr/>
        </p:nvSpPr>
        <p:spPr bwMode="auto">
          <a:xfrm>
            <a:off x="6887479" y="2800647"/>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87479" y="3687519"/>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8" name="角丸四角形 37"/>
          <p:cNvSpPr/>
          <p:nvPr/>
        </p:nvSpPr>
        <p:spPr bwMode="auto">
          <a:xfrm>
            <a:off x="6897132" y="3244083"/>
            <a:ext cx="2004289" cy="366867"/>
          </a:xfrm>
          <a:prstGeom prst="roundRect">
            <a:avLst/>
          </a:prstGeom>
          <a:solidFill>
            <a:schemeClr val="accent3">
              <a:lumMod val="25000"/>
              <a:lumOff val="75000"/>
            </a:schemeClr>
          </a:solid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ジョブフロー</a:t>
            </a:r>
            <a:r>
              <a:rPr lang="en-US" altLang="ja-JP" sz="900" b="1" dirty="0">
                <a:solidFill>
                  <a:srgbClr val="FF0000"/>
                </a:solidFill>
                <a:latin typeface="+mn-ea"/>
              </a:rPr>
              <a:t>(Conductor)</a:t>
            </a:r>
            <a:r>
              <a:rPr lang="ja-JP" altLang="en-US" sz="900" b="1" dirty="0">
                <a:solidFill>
                  <a:srgbClr val="FF0000"/>
                </a:solidFill>
                <a:latin typeface="+mn-ea"/>
              </a:rPr>
              <a:t>の実行</a:t>
            </a:r>
          </a:p>
        </p:txBody>
      </p:sp>
      <p:sp>
        <p:nvSpPr>
          <p:cNvPr id="39" name="角丸四角形 38"/>
          <p:cNvSpPr/>
          <p:nvPr/>
        </p:nvSpPr>
        <p:spPr bwMode="auto">
          <a:xfrm>
            <a:off x="6887345" y="2352233"/>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40" name="角丸四角形 39"/>
          <p:cNvSpPr/>
          <p:nvPr/>
        </p:nvSpPr>
        <p:spPr bwMode="auto">
          <a:xfrm>
            <a:off x="6911513" y="5157240"/>
            <a:ext cx="2052000" cy="1239515"/>
          </a:xfrm>
          <a:prstGeom prst="roundRect">
            <a:avLst/>
          </a:prstGeom>
          <a:solidFill>
            <a:schemeClr val="bg1"/>
          </a:solidFill>
          <a:ln w="19050">
            <a:solidFill>
              <a:srgbClr val="C0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a:latin typeface="+mn-ea"/>
              </a:rPr>
              <a:t>実行ステータスやログを</a:t>
            </a:r>
            <a:endParaRPr lang="en-US" altLang="ja-JP" sz="1200" dirty="0">
              <a:latin typeface="+mn-ea"/>
            </a:endParaRPr>
          </a:p>
          <a:p>
            <a:pPr algn="ctr"/>
            <a:r>
              <a:rPr lang="ja-JP" altLang="en-US" sz="1200" dirty="0">
                <a:latin typeface="+mn-ea"/>
              </a:rPr>
              <a:t>リアルタイムで</a:t>
            </a:r>
            <a:endParaRPr lang="en-US" altLang="ja-JP" sz="1200" dirty="0">
              <a:latin typeface="+mn-ea"/>
            </a:endParaRPr>
          </a:p>
          <a:p>
            <a:pPr algn="ctr"/>
            <a:r>
              <a:rPr lang="ja-JP" altLang="en-US" sz="1200" dirty="0">
                <a:latin typeface="+mn-ea"/>
              </a:rPr>
              <a:t>確認可能です。</a:t>
            </a:r>
            <a:endParaRPr lang="en-US" altLang="ja-JP" sz="1200" dirty="0">
              <a:latin typeface="+mn-ea"/>
            </a:endParaRPr>
          </a:p>
        </p:txBody>
      </p:sp>
      <p:pic>
        <p:nvPicPr>
          <p:cNvPr id="3" name="図 2"/>
          <p:cNvPicPr>
            <a:picLocks noChangeAspect="1"/>
          </p:cNvPicPr>
          <p:nvPr/>
        </p:nvPicPr>
        <p:blipFill>
          <a:blip r:embed="rId2"/>
          <a:stretch>
            <a:fillRect/>
          </a:stretch>
        </p:blipFill>
        <p:spPr>
          <a:xfrm>
            <a:off x="255148" y="2070952"/>
            <a:ext cx="6407119" cy="3600000"/>
          </a:xfrm>
          <a:prstGeom prst="rect">
            <a:avLst/>
          </a:prstGeom>
        </p:spPr>
      </p:pic>
      <p:sp>
        <p:nvSpPr>
          <p:cNvPr id="14" name="円形吹き出し 13"/>
          <p:cNvSpPr/>
          <p:nvPr/>
        </p:nvSpPr>
        <p:spPr bwMode="auto">
          <a:xfrm>
            <a:off x="6631568" y="4887240"/>
            <a:ext cx="559890" cy="540000"/>
          </a:xfrm>
          <a:prstGeom prst="wedgeEllipseCallout">
            <a:avLst>
              <a:gd name="adj1" fmla="val -47172"/>
              <a:gd name="adj2" fmla="val -125"/>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Point</a:t>
            </a:r>
            <a:endParaRPr kumimoji="1" lang="ja-JP" altLang="en-US" sz="1400" b="1" dirty="0">
              <a:latin typeface="+mn-ea"/>
            </a:endParaRPr>
          </a:p>
        </p:txBody>
      </p:sp>
    </p:spTree>
    <p:extLst>
      <p:ext uri="{BB962C8B-B14F-4D97-AF65-F5344CB8AC3E}">
        <p14:creationId xmlns:p14="http://schemas.microsoft.com/office/powerpoint/2010/main" val="21997012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234982" y="1883396"/>
            <a:ext cx="6400000" cy="3600000"/>
          </a:xfrm>
          <a:prstGeom prst="rect">
            <a:avLst/>
          </a:prstGeom>
        </p:spPr>
      </p:pic>
      <p:pic>
        <p:nvPicPr>
          <p:cNvPr id="6" name="図 5"/>
          <p:cNvPicPr>
            <a:picLocks noChangeAspect="1"/>
          </p:cNvPicPr>
          <p:nvPr/>
        </p:nvPicPr>
        <p:blipFill>
          <a:blip r:embed="rId3"/>
          <a:stretch>
            <a:fillRect/>
          </a:stretch>
        </p:blipFill>
        <p:spPr>
          <a:xfrm>
            <a:off x="3999075" y="3933188"/>
            <a:ext cx="2584011" cy="2520000"/>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a:t>5.3 </a:t>
            </a:r>
            <a:r>
              <a:rPr lang="ja-JP" altLang="en-US" dirty="0"/>
              <a:t>ジョブフロー</a:t>
            </a:r>
            <a:r>
              <a:rPr lang="en-US" altLang="ja-JP" dirty="0"/>
              <a:t>(Conductor)</a:t>
            </a:r>
            <a:r>
              <a:rPr lang="ja-JP" altLang="en-US" dirty="0"/>
              <a:t>の実行</a:t>
            </a:r>
            <a:r>
              <a:rPr lang="en-US" altLang="ja-JP" dirty="0"/>
              <a:t>(3/3)</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作業結果確認</a:t>
            </a:r>
            <a:endParaRPr lang="en-US" altLang="ja-JP" dirty="0"/>
          </a:p>
          <a:p>
            <a:pPr lvl="1"/>
            <a:r>
              <a:rPr lang="ja-JP" altLang="en-US" dirty="0"/>
              <a:t>ジョブ</a:t>
            </a:r>
            <a:r>
              <a:rPr lang="en-US" altLang="ja-JP" dirty="0"/>
              <a:t>(Movement)</a:t>
            </a:r>
            <a:r>
              <a:rPr lang="ja-JP" altLang="en-US" dirty="0"/>
              <a:t>を選択し、</a:t>
            </a:r>
            <a:r>
              <a:rPr lang="en-US" altLang="ja-JP" dirty="0"/>
              <a:t>Done</a:t>
            </a:r>
            <a:r>
              <a:rPr lang="ja-JP" altLang="en-US" dirty="0"/>
              <a:t>のアイコンまたは右側の</a:t>
            </a:r>
            <a:r>
              <a:rPr lang="en-US" altLang="ja-JP" dirty="0"/>
              <a:t>Operation status</a:t>
            </a:r>
            <a:r>
              <a:rPr lang="ja-JP" altLang="en-US" dirty="0"/>
              <a:t>をクリックすると詳細が表示されます。</a:t>
            </a:r>
          </a:p>
        </p:txBody>
      </p:sp>
      <p:sp>
        <p:nvSpPr>
          <p:cNvPr id="35" name="正方形/長方形 34"/>
          <p:cNvSpPr/>
          <p:nvPr/>
        </p:nvSpPr>
        <p:spPr bwMode="auto">
          <a:xfrm>
            <a:off x="6815468" y="2220394"/>
            <a:ext cx="2148045" cy="2000716"/>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36" name="角丸四角形 35"/>
          <p:cNvSpPr/>
          <p:nvPr/>
        </p:nvSpPr>
        <p:spPr bwMode="auto">
          <a:xfrm>
            <a:off x="6887479" y="2800647"/>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87479" y="3687519"/>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実行結果の確認</a:t>
            </a:r>
            <a:endParaRPr lang="ja-JP" altLang="en-US" sz="900" b="1" dirty="0">
              <a:latin typeface="+mn-ea"/>
            </a:endParaRPr>
          </a:p>
        </p:txBody>
      </p:sp>
      <p:sp>
        <p:nvSpPr>
          <p:cNvPr id="38" name="角丸四角形 37"/>
          <p:cNvSpPr/>
          <p:nvPr/>
        </p:nvSpPr>
        <p:spPr bwMode="auto">
          <a:xfrm>
            <a:off x="6897132" y="3244083"/>
            <a:ext cx="2004289" cy="366867"/>
          </a:xfrm>
          <a:prstGeom prst="roundRect">
            <a:avLst/>
          </a:prstGeom>
          <a:solidFill>
            <a:schemeClr val="accent3">
              <a:lumMod val="25000"/>
              <a:lumOff val="75000"/>
            </a:schemeClr>
          </a:solid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solidFill>
                  <a:srgbClr val="FF0000"/>
                </a:solidFill>
                <a:latin typeface="+mn-ea"/>
              </a:rPr>
              <a:t>ジョブフロー</a:t>
            </a:r>
            <a:r>
              <a:rPr lang="en-US" altLang="ja-JP" sz="900" b="1" dirty="0">
                <a:solidFill>
                  <a:srgbClr val="FF0000"/>
                </a:solidFill>
                <a:latin typeface="+mn-ea"/>
              </a:rPr>
              <a:t>(Conductor)</a:t>
            </a:r>
            <a:r>
              <a:rPr lang="ja-JP" altLang="en-US" sz="900" b="1" dirty="0">
                <a:solidFill>
                  <a:srgbClr val="FF0000"/>
                </a:solidFill>
                <a:latin typeface="+mn-ea"/>
              </a:rPr>
              <a:t>の実行</a:t>
            </a:r>
          </a:p>
        </p:txBody>
      </p:sp>
      <p:sp>
        <p:nvSpPr>
          <p:cNvPr id="39" name="角丸四角形 38"/>
          <p:cNvSpPr/>
          <p:nvPr/>
        </p:nvSpPr>
        <p:spPr bwMode="auto">
          <a:xfrm>
            <a:off x="6887345" y="2352233"/>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11" name="角丸四角形 10"/>
          <p:cNvSpPr/>
          <p:nvPr/>
        </p:nvSpPr>
        <p:spPr bwMode="auto">
          <a:xfrm>
            <a:off x="2577425" y="3309098"/>
            <a:ext cx="1375076" cy="321738"/>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12" name="角丸四角形 11"/>
          <p:cNvSpPr/>
          <p:nvPr/>
        </p:nvSpPr>
        <p:spPr bwMode="auto">
          <a:xfrm>
            <a:off x="5724160" y="3309098"/>
            <a:ext cx="432060" cy="162197"/>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14" name="角丸四角形 13"/>
          <p:cNvSpPr/>
          <p:nvPr/>
        </p:nvSpPr>
        <p:spPr bwMode="auto">
          <a:xfrm>
            <a:off x="2699911" y="2800646"/>
            <a:ext cx="611830" cy="275539"/>
          </a:xfrm>
          <a:prstGeom prst="roundRect">
            <a:avLst/>
          </a:prstGeom>
          <a:solidFill>
            <a:schemeClr val="bg2"/>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a:latin typeface="+mn-ea"/>
              </a:rPr>
              <a:t>選択</a:t>
            </a:r>
            <a:endParaRPr lang="en-US" altLang="ja-JP" sz="1200" dirty="0">
              <a:latin typeface="+mn-ea"/>
            </a:endParaRPr>
          </a:p>
        </p:txBody>
      </p:sp>
      <p:sp>
        <p:nvSpPr>
          <p:cNvPr id="13" name="円形吹き出し 12"/>
          <p:cNvSpPr/>
          <p:nvPr/>
        </p:nvSpPr>
        <p:spPr bwMode="auto">
          <a:xfrm>
            <a:off x="2522547" y="2800647"/>
            <a:ext cx="301542" cy="275538"/>
          </a:xfrm>
          <a:prstGeom prst="wedgeEllipseCallout">
            <a:avLst>
              <a:gd name="adj1" fmla="val 315"/>
              <a:gd name="adj2" fmla="val 118956"/>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a:latin typeface="+mn-ea"/>
              </a:rPr>
              <a:t>１</a:t>
            </a:r>
          </a:p>
        </p:txBody>
      </p:sp>
      <p:cxnSp>
        <p:nvCxnSpPr>
          <p:cNvPr id="15" name="直線矢印コネクタ 14"/>
          <p:cNvCxnSpPr/>
          <p:nvPr/>
        </p:nvCxnSpPr>
        <p:spPr>
          <a:xfrm>
            <a:off x="3104511" y="3614697"/>
            <a:ext cx="1543894" cy="543641"/>
          </a:xfrm>
          <a:prstGeom prst="straightConnector1">
            <a:avLst/>
          </a:prstGeom>
          <a:ln w="38100">
            <a:solidFill>
              <a:srgbClr val="FF0000"/>
            </a:solidFill>
            <a:tailEnd type="arrow"/>
          </a:ln>
          <a:effectLst>
            <a:glow rad="63500">
              <a:schemeClr val="bg1">
                <a:alpha val="80000"/>
              </a:schemeClr>
            </a:glow>
          </a:effectLst>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H="1">
            <a:off x="5171240" y="3689846"/>
            <a:ext cx="432062" cy="729079"/>
          </a:xfrm>
          <a:prstGeom prst="straightConnector1">
            <a:avLst/>
          </a:prstGeom>
          <a:ln w="38100">
            <a:solidFill>
              <a:srgbClr val="FF0000"/>
            </a:solidFill>
            <a:tailEnd type="arrow"/>
          </a:ln>
          <a:effectLst>
            <a:glow rad="63500">
              <a:schemeClr val="bg1">
                <a:alpha val="8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43688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324000" y="1764000"/>
            <a:ext cx="6400000" cy="3600000"/>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a:t>5.4</a:t>
            </a:r>
            <a:r>
              <a:rPr lang="ja-JP" altLang="en-US" dirty="0"/>
              <a:t> 実行結果の確認</a:t>
            </a:r>
            <a:r>
              <a:rPr lang="en-US" altLang="ja-JP" dirty="0"/>
              <a:t>(1/2)</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作業結果確認</a:t>
            </a:r>
            <a:endParaRPr lang="en-US" altLang="ja-JP" dirty="0"/>
          </a:p>
          <a:p>
            <a:pPr lvl="1"/>
            <a:r>
              <a:rPr lang="ja-JP" altLang="en-US" dirty="0"/>
              <a:t>詳細画面の進行状況</a:t>
            </a:r>
            <a:r>
              <a:rPr lang="en-US" altLang="ja-JP" dirty="0"/>
              <a:t>(</a:t>
            </a:r>
            <a:r>
              <a:rPr lang="ja-JP" altLang="en-US" dirty="0"/>
              <a:t>実行ログ</a:t>
            </a:r>
            <a:r>
              <a:rPr lang="en-US" altLang="ja-JP" dirty="0"/>
              <a:t>)</a:t>
            </a:r>
            <a:r>
              <a:rPr lang="ja-JP" altLang="en-US" dirty="0"/>
              <a:t>で</a:t>
            </a:r>
            <a:r>
              <a:rPr lang="en-US" altLang="ja-JP" dirty="0"/>
              <a:t>Ansible</a:t>
            </a:r>
            <a:r>
              <a:rPr lang="ja-JP" altLang="en-US" dirty="0"/>
              <a:t>の実行ログを確認します。</a:t>
            </a:r>
          </a:p>
        </p:txBody>
      </p:sp>
      <p:sp>
        <p:nvSpPr>
          <p:cNvPr id="35" name="正方形/長方形 34"/>
          <p:cNvSpPr/>
          <p:nvPr/>
        </p:nvSpPr>
        <p:spPr bwMode="auto">
          <a:xfrm>
            <a:off x="6815468" y="2220394"/>
            <a:ext cx="2148045" cy="2000716"/>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36" name="角丸四角形 35"/>
          <p:cNvSpPr/>
          <p:nvPr/>
        </p:nvSpPr>
        <p:spPr bwMode="auto">
          <a:xfrm>
            <a:off x="6887479" y="2800647"/>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91138" y="3247846"/>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ジョブフロー</a:t>
            </a:r>
            <a:r>
              <a:rPr lang="en-US" altLang="ja-JP" sz="900" b="1" dirty="0">
                <a:latin typeface="+mn-ea"/>
              </a:rPr>
              <a:t>(Conductor)</a:t>
            </a:r>
            <a:r>
              <a:rPr lang="ja-JP" altLang="en-US" sz="900" b="1" dirty="0">
                <a:latin typeface="+mn-ea"/>
              </a:rPr>
              <a:t>の実行</a:t>
            </a:r>
          </a:p>
        </p:txBody>
      </p:sp>
      <p:sp>
        <p:nvSpPr>
          <p:cNvPr id="39" name="角丸四角形 38"/>
          <p:cNvSpPr/>
          <p:nvPr/>
        </p:nvSpPr>
        <p:spPr bwMode="auto">
          <a:xfrm>
            <a:off x="6887345" y="2352233"/>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14" name="角丸四角形 13"/>
          <p:cNvSpPr/>
          <p:nvPr/>
        </p:nvSpPr>
        <p:spPr bwMode="auto">
          <a:xfrm>
            <a:off x="6887344" y="3695045"/>
            <a:ext cx="2004289" cy="366867"/>
          </a:xfrm>
          <a:prstGeom prst="roundRect">
            <a:avLst/>
          </a:prstGeom>
          <a:solidFill>
            <a:schemeClr val="accent3">
              <a:lumMod val="25000"/>
              <a:lumOff val="75000"/>
            </a:schemeClr>
          </a:solid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solidFill>
                  <a:srgbClr val="FF0000"/>
                </a:solidFill>
                <a:latin typeface="+mn-ea"/>
              </a:rPr>
              <a:t>実行結果の確認</a:t>
            </a:r>
            <a:endParaRPr lang="ja-JP" altLang="en-US" sz="900" b="1" dirty="0">
              <a:solidFill>
                <a:srgbClr val="FF0000"/>
              </a:solidFill>
              <a:latin typeface="+mn-ea"/>
            </a:endParaRPr>
          </a:p>
        </p:txBody>
      </p:sp>
      <p:sp>
        <p:nvSpPr>
          <p:cNvPr id="22" name="角丸四角形 21"/>
          <p:cNvSpPr/>
          <p:nvPr/>
        </p:nvSpPr>
        <p:spPr bwMode="auto">
          <a:xfrm>
            <a:off x="971500" y="2340443"/>
            <a:ext cx="5663482" cy="1808657"/>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Tree>
    <p:extLst>
      <p:ext uri="{BB962C8B-B14F-4D97-AF65-F5344CB8AC3E}">
        <p14:creationId xmlns:p14="http://schemas.microsoft.com/office/powerpoint/2010/main" val="9724501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380" y="115200"/>
            <a:ext cx="8784000" cy="468000"/>
          </a:xfrm>
        </p:spPr>
        <p:txBody>
          <a:bodyPr>
            <a:normAutofit/>
          </a:bodyPr>
          <a:lstStyle/>
          <a:p>
            <a:r>
              <a:rPr lang="en-US" altLang="ja-JP" dirty="0"/>
              <a:t>5.4</a:t>
            </a:r>
            <a:r>
              <a:rPr lang="ja-JP" altLang="en-US" dirty="0"/>
              <a:t> 実行結果の確認</a:t>
            </a:r>
            <a:r>
              <a:rPr lang="en-US" altLang="ja-JP" dirty="0"/>
              <a:t>(2/2)</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実行ログの確認</a:t>
            </a:r>
            <a:endParaRPr lang="en-US" altLang="ja-JP" dirty="0"/>
          </a:p>
          <a:p>
            <a:pPr lvl="1"/>
            <a:r>
              <a:rPr lang="ja-JP" altLang="en-US" dirty="0"/>
              <a:t>新たに</a:t>
            </a:r>
            <a:r>
              <a:rPr lang="en-US" altLang="ja-JP" dirty="0" err="1"/>
              <a:t>mariadb</a:t>
            </a:r>
            <a:r>
              <a:rPr lang="ja-JP" altLang="en-US" dirty="0"/>
              <a:t>のインストールと他のパッケージとの依存関係の解決、他の</a:t>
            </a:r>
            <a:r>
              <a:rPr lang="en-US" altLang="ja-JP" dirty="0"/>
              <a:t>4</a:t>
            </a:r>
            <a:r>
              <a:rPr lang="ja-JP" altLang="en-US" dirty="0" err="1"/>
              <a:t>つの</a:t>
            </a:r>
            <a:r>
              <a:rPr lang="ja-JP" altLang="en-US" dirty="0"/>
              <a:t>パッケージ</a:t>
            </a:r>
            <a:r>
              <a:rPr lang="en-US" altLang="ja-JP" dirty="0"/>
              <a:t>(</a:t>
            </a:r>
            <a:r>
              <a:rPr lang="en-US" altLang="ja-JP" dirty="0" err="1"/>
              <a:t>httpd,php,perl,python</a:t>
            </a:r>
            <a:r>
              <a:rPr lang="en-US" altLang="ja-JP" dirty="0"/>
              <a:t>)</a:t>
            </a:r>
            <a:r>
              <a:rPr lang="ja-JP" altLang="en-US" dirty="0"/>
              <a:t>のバージョンアップが行われていることを確認して下さい。</a:t>
            </a:r>
          </a:p>
        </p:txBody>
      </p:sp>
      <p:sp>
        <p:nvSpPr>
          <p:cNvPr id="35" name="正方形/長方形 34"/>
          <p:cNvSpPr/>
          <p:nvPr/>
        </p:nvSpPr>
        <p:spPr bwMode="auto">
          <a:xfrm>
            <a:off x="6815468" y="2220394"/>
            <a:ext cx="2148045" cy="2000716"/>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36" name="角丸四角形 35"/>
          <p:cNvSpPr/>
          <p:nvPr/>
        </p:nvSpPr>
        <p:spPr bwMode="auto">
          <a:xfrm>
            <a:off x="6887479" y="2800647"/>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パラメータシートにデータを登録</a:t>
            </a:r>
            <a:endParaRPr lang="ja-JP" altLang="en-US" sz="900" b="1" dirty="0">
              <a:latin typeface="+mn-ea"/>
            </a:endParaRPr>
          </a:p>
        </p:txBody>
      </p:sp>
      <p:sp>
        <p:nvSpPr>
          <p:cNvPr id="37" name="角丸四角形 36"/>
          <p:cNvSpPr/>
          <p:nvPr/>
        </p:nvSpPr>
        <p:spPr bwMode="auto">
          <a:xfrm>
            <a:off x="6891138" y="3247846"/>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dirty="0">
                <a:latin typeface="+mn-ea"/>
              </a:rPr>
              <a:t>ジョブフロー</a:t>
            </a:r>
            <a:r>
              <a:rPr lang="en-US" altLang="ja-JP" sz="900" b="1" dirty="0">
                <a:latin typeface="+mn-ea"/>
              </a:rPr>
              <a:t>(Conductor)</a:t>
            </a:r>
            <a:r>
              <a:rPr lang="ja-JP" altLang="en-US" sz="900" b="1" dirty="0">
                <a:latin typeface="+mn-ea"/>
              </a:rPr>
              <a:t>の実行</a:t>
            </a:r>
          </a:p>
        </p:txBody>
      </p:sp>
      <p:sp>
        <p:nvSpPr>
          <p:cNvPr id="39" name="角丸四角形 38"/>
          <p:cNvSpPr/>
          <p:nvPr/>
        </p:nvSpPr>
        <p:spPr bwMode="auto">
          <a:xfrm>
            <a:off x="6887345" y="2352233"/>
            <a:ext cx="2004289" cy="366867"/>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latin typeface="+mn-ea"/>
              </a:rPr>
              <a:t>作業名</a:t>
            </a:r>
            <a:r>
              <a:rPr lang="en-US" altLang="ja-JP" sz="900" b="1">
                <a:latin typeface="+mn-ea"/>
              </a:rPr>
              <a:t>(Operation)</a:t>
            </a:r>
            <a:r>
              <a:rPr lang="ja-JP" altLang="en-US" sz="900" b="1">
                <a:latin typeface="+mn-ea"/>
              </a:rPr>
              <a:t>の登録</a:t>
            </a:r>
            <a:endParaRPr lang="ja-JP" altLang="en-US" sz="900" b="1" dirty="0">
              <a:latin typeface="+mn-ea"/>
            </a:endParaRPr>
          </a:p>
        </p:txBody>
      </p:sp>
      <p:sp>
        <p:nvSpPr>
          <p:cNvPr id="14" name="角丸四角形 13"/>
          <p:cNvSpPr/>
          <p:nvPr/>
        </p:nvSpPr>
        <p:spPr bwMode="auto">
          <a:xfrm>
            <a:off x="6887344" y="3695045"/>
            <a:ext cx="2004289" cy="366867"/>
          </a:xfrm>
          <a:prstGeom prst="roundRect">
            <a:avLst/>
          </a:prstGeom>
          <a:solidFill>
            <a:schemeClr val="accent3">
              <a:lumMod val="25000"/>
              <a:lumOff val="75000"/>
            </a:schemeClr>
          </a:solid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900" b="1">
                <a:solidFill>
                  <a:srgbClr val="FF0000"/>
                </a:solidFill>
                <a:latin typeface="+mn-ea"/>
              </a:rPr>
              <a:t>実行結果の確認</a:t>
            </a:r>
            <a:endParaRPr lang="ja-JP" altLang="en-US" sz="900" b="1" dirty="0">
              <a:solidFill>
                <a:srgbClr val="FF0000"/>
              </a:solidFill>
              <a:latin typeface="+mn-ea"/>
            </a:endParaRPr>
          </a:p>
        </p:txBody>
      </p:sp>
      <p:sp>
        <p:nvSpPr>
          <p:cNvPr id="11" name="テキスト ボックス 10"/>
          <p:cNvSpPr txBox="1"/>
          <p:nvPr/>
        </p:nvSpPr>
        <p:spPr>
          <a:xfrm>
            <a:off x="275788" y="2003686"/>
            <a:ext cx="6336758" cy="4449502"/>
          </a:xfrm>
          <a:prstGeom prst="rect">
            <a:avLst/>
          </a:prstGeom>
          <a:solidFill>
            <a:srgbClr val="FFFFCC"/>
          </a:solidFill>
        </p:spPr>
        <p:txBody>
          <a:bodyPr wrap="square" rtlCol="0">
            <a:noAutofit/>
          </a:bodyPr>
          <a:lstStyle/>
          <a:p>
            <a:r>
              <a:rPr lang="ja-JP" altLang="en-US" sz="1000" dirty="0"/>
              <a:t>～～～～～～～～～～～～～～～～～～～～～～省略～～～～～～～～～～～～～～～～～～～～～～～ </a:t>
            </a:r>
            <a:r>
              <a:rPr lang="en-US" altLang="ja-JP" sz="1000" dirty="0"/>
              <a:t>"results": ["All packages providing </a:t>
            </a:r>
            <a:r>
              <a:rPr lang="en-US" altLang="ja-JP" sz="1000" dirty="0" err="1"/>
              <a:t>httpd</a:t>
            </a:r>
            <a:r>
              <a:rPr lang="en-US" altLang="ja-JP" sz="1000" dirty="0"/>
              <a:t> are up to date",</a:t>
            </a:r>
          </a:p>
          <a:p>
            <a:r>
              <a:rPr lang="en-US" altLang="ja-JP" sz="1000" dirty="0"/>
              <a:t> ""]}</a:t>
            </a:r>
          </a:p>
          <a:p>
            <a:r>
              <a:rPr lang="ja-JP" altLang="en-US" sz="1000" dirty="0"/>
              <a:t>～～～～～～～～～～～～～～～～～～～～省略～～～～～～～～～～～～～～～～～～～～～～～ </a:t>
            </a:r>
            <a:r>
              <a:rPr lang="en-US" altLang="ja-JP" sz="1000" dirty="0"/>
              <a:t>Installed:</a:t>
            </a:r>
          </a:p>
          <a:p>
            <a:r>
              <a:rPr lang="en-US" altLang="ja-JP" sz="1000" dirty="0"/>
              <a:t>    mariadb-server.x86_64 1:5.5.68-1.el7 </a:t>
            </a:r>
          </a:p>
          <a:p>
            <a:r>
              <a:rPr lang="en-US" altLang="ja-JP" sz="1000" dirty="0"/>
              <a:t>Dependency Installed: </a:t>
            </a:r>
          </a:p>
          <a:p>
            <a:r>
              <a:rPr lang="en-US" altLang="ja-JP" sz="1000" dirty="0"/>
              <a:t>    mariadb.x86_64 1:5.5.68-1.el7 </a:t>
            </a:r>
          </a:p>
          <a:p>
            <a:r>
              <a:rPr lang="en-US" altLang="ja-JP" sz="1000" dirty="0"/>
              <a:t>    perl-Compress-Raw-Bzip2.x86_64 0:2.061-3.el7 </a:t>
            </a:r>
          </a:p>
          <a:p>
            <a:r>
              <a:rPr lang="en-US" altLang="ja-JP" sz="1000" dirty="0"/>
              <a:t>    perl-Compress-Raw-Zlib.x86_64 1:2.061-4.el7 </a:t>
            </a:r>
          </a:p>
          <a:p>
            <a:r>
              <a:rPr lang="en-US" altLang="ja-JP" sz="1000" dirty="0"/>
              <a:t>    perl-DBD-MySQL.x86_64 0:4.023-6.el7 </a:t>
            </a:r>
          </a:p>
          <a:p>
            <a:r>
              <a:rPr lang="en-US" altLang="ja-JP" sz="1000" dirty="0"/>
              <a:t>    perl-DBI.x86_64 0:1.627-4.el7 </a:t>
            </a:r>
          </a:p>
          <a:p>
            <a:r>
              <a:rPr lang="en-US" altLang="ja-JP" sz="1000" dirty="0"/>
              <a:t>    </a:t>
            </a:r>
            <a:r>
              <a:rPr lang="en-US" altLang="ja-JP" sz="1000" dirty="0" err="1"/>
              <a:t>perl</a:t>
            </a:r>
            <a:r>
              <a:rPr lang="en-US" altLang="ja-JP" sz="1000" dirty="0"/>
              <a:t>-IO-</a:t>
            </a:r>
            <a:r>
              <a:rPr lang="en-US" altLang="ja-JP" sz="1000" dirty="0" err="1"/>
              <a:t>Compress.noarch</a:t>
            </a:r>
            <a:r>
              <a:rPr lang="en-US" altLang="ja-JP" sz="1000" dirty="0"/>
              <a:t> 0:2.061-2.el7 </a:t>
            </a:r>
          </a:p>
          <a:p>
            <a:r>
              <a:rPr lang="en-US" altLang="ja-JP" sz="1000" dirty="0"/>
              <a:t>    </a:t>
            </a:r>
            <a:r>
              <a:rPr lang="en-US" altLang="ja-JP" sz="1000" dirty="0" err="1"/>
              <a:t>perl</a:t>
            </a:r>
            <a:r>
              <a:rPr lang="en-US" altLang="ja-JP" sz="1000" dirty="0"/>
              <a:t>-Net-</a:t>
            </a:r>
            <a:r>
              <a:rPr lang="en-US" altLang="ja-JP" sz="1000" dirty="0" err="1"/>
              <a:t>Daemon.noarch</a:t>
            </a:r>
            <a:r>
              <a:rPr lang="en-US" altLang="ja-JP" sz="1000" dirty="0"/>
              <a:t> 0:0.48-5.el7 </a:t>
            </a:r>
          </a:p>
          <a:p>
            <a:r>
              <a:rPr lang="en-US" altLang="ja-JP" sz="1000" dirty="0"/>
              <a:t>    </a:t>
            </a:r>
            <a:r>
              <a:rPr lang="en-US" altLang="ja-JP" sz="1000" dirty="0" err="1"/>
              <a:t>perl-PlRPC.noarch</a:t>
            </a:r>
            <a:r>
              <a:rPr lang="en-US" altLang="ja-JP" sz="1000" dirty="0"/>
              <a:t> 0:0.2020-14.el7</a:t>
            </a:r>
          </a:p>
          <a:p>
            <a:r>
              <a:rPr lang="en-US" altLang="ja-JP" sz="1000" dirty="0"/>
              <a:t>Dependency Updated: </a:t>
            </a:r>
          </a:p>
          <a:p>
            <a:r>
              <a:rPr lang="en-US" altLang="ja-JP" sz="1000" dirty="0"/>
              <a:t>    mariadb-libs.x86_64 1:5.5.68-1.el7</a:t>
            </a:r>
          </a:p>
          <a:p>
            <a:r>
              <a:rPr lang="en-US" altLang="ja-JP" sz="1000" dirty="0"/>
              <a:t>Complete!</a:t>
            </a:r>
          </a:p>
          <a:p>
            <a:r>
              <a:rPr lang="en-US" altLang="ja-JP" sz="1000" dirty="0"/>
              <a:t>"]}</a:t>
            </a:r>
          </a:p>
          <a:p>
            <a:r>
              <a:rPr lang="ja-JP" altLang="en-US" sz="1000" dirty="0"/>
              <a:t>～～～～～～～～～～～～～～～～～～～～～省略～～～～～～～～～～～～～～～～～～～～～～～ </a:t>
            </a:r>
            <a:r>
              <a:rPr lang="en-US" altLang="ja-JP" sz="1000" dirty="0"/>
              <a:t>"results": ["All packages providing </a:t>
            </a:r>
            <a:r>
              <a:rPr lang="en-US" altLang="ja-JP" sz="1000" dirty="0" err="1"/>
              <a:t>php</a:t>
            </a:r>
            <a:r>
              <a:rPr lang="en-US" altLang="ja-JP" sz="1000" dirty="0"/>
              <a:t> are up to date",</a:t>
            </a:r>
          </a:p>
          <a:p>
            <a:r>
              <a:rPr lang="en-US" altLang="ja-JP" sz="1000" dirty="0"/>
              <a:t> ""]} </a:t>
            </a:r>
          </a:p>
          <a:p>
            <a:r>
              <a:rPr lang="ja-JP" altLang="en-US" sz="1000" dirty="0"/>
              <a:t>～～～～～～～～～～～～～～～～～～～～～省略～～～～～～～～～～～～～～～～～～～～～～～ </a:t>
            </a:r>
            <a:r>
              <a:rPr lang="en-US" altLang="ja-JP" sz="1000" dirty="0"/>
              <a:t>"results": ["All packages providing </a:t>
            </a:r>
            <a:r>
              <a:rPr lang="en-US" altLang="ja-JP" sz="1000" dirty="0" err="1"/>
              <a:t>perl</a:t>
            </a:r>
            <a:r>
              <a:rPr lang="en-US" altLang="ja-JP" sz="1000" dirty="0"/>
              <a:t> are up to date", </a:t>
            </a:r>
          </a:p>
          <a:p>
            <a:r>
              <a:rPr lang="en-US" altLang="ja-JP" sz="1000" dirty="0"/>
              <a:t>""]}</a:t>
            </a:r>
          </a:p>
          <a:p>
            <a:r>
              <a:rPr lang="en-US" altLang="ja-JP" sz="1000" dirty="0"/>
              <a:t> </a:t>
            </a:r>
            <a:r>
              <a:rPr lang="ja-JP" altLang="en-US" sz="1000" dirty="0"/>
              <a:t>～～～～～～～～～～～～～～～～～～～～～省略～～～～～～～～～～～～～～～～～～～～～～～ </a:t>
            </a:r>
            <a:r>
              <a:rPr lang="en-US" altLang="ja-JP" sz="1000" dirty="0"/>
              <a:t>"results": ["All packages providing </a:t>
            </a:r>
            <a:r>
              <a:rPr lang="en-US" altLang="ja-JP" sz="1050" dirty="0"/>
              <a:t>python are up to </a:t>
            </a:r>
            <a:r>
              <a:rPr lang="en-US" altLang="ja-JP" sz="1000" dirty="0"/>
              <a:t>date", </a:t>
            </a:r>
          </a:p>
          <a:p>
            <a:r>
              <a:rPr lang="en-US" altLang="ja-JP" sz="1000" dirty="0"/>
              <a:t>""]} </a:t>
            </a:r>
            <a:endParaRPr lang="en-US" altLang="ja-JP" sz="500" dirty="0"/>
          </a:p>
        </p:txBody>
      </p:sp>
      <p:sp>
        <p:nvSpPr>
          <p:cNvPr id="12" name="テキスト ボックス 11"/>
          <p:cNvSpPr txBox="1"/>
          <p:nvPr/>
        </p:nvSpPr>
        <p:spPr>
          <a:xfrm>
            <a:off x="252263" y="1749770"/>
            <a:ext cx="1793834" cy="253916"/>
          </a:xfrm>
          <a:prstGeom prst="rect">
            <a:avLst/>
          </a:prstGeom>
          <a:noFill/>
        </p:spPr>
        <p:txBody>
          <a:bodyPr wrap="square" rtlCol="0">
            <a:spAutoFit/>
          </a:bodyPr>
          <a:lstStyle/>
          <a:p>
            <a:r>
              <a:rPr lang="ja-JP" altLang="en-US" sz="1050" dirty="0"/>
              <a:t>進行状況</a:t>
            </a:r>
            <a:r>
              <a:rPr lang="en-US" altLang="ja-JP" sz="1050" dirty="0"/>
              <a:t>(</a:t>
            </a:r>
            <a:r>
              <a:rPr lang="ja-JP" altLang="en-US" sz="1050" dirty="0"/>
              <a:t>実行ログ</a:t>
            </a:r>
            <a:r>
              <a:rPr lang="en-US" altLang="ja-JP" sz="1050" dirty="0"/>
              <a:t>)</a:t>
            </a:r>
            <a:r>
              <a:rPr lang="ja-JP" altLang="en-US" sz="1050" dirty="0"/>
              <a:t>の一部</a:t>
            </a:r>
            <a:endParaRPr kumimoji="1" lang="ja-JP" altLang="en-US" sz="1050" dirty="0"/>
          </a:p>
        </p:txBody>
      </p:sp>
    </p:spTree>
    <p:extLst>
      <p:ext uri="{BB962C8B-B14F-4D97-AF65-F5344CB8AC3E}">
        <p14:creationId xmlns:p14="http://schemas.microsoft.com/office/powerpoint/2010/main" val="678492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正方形/長方形 23"/>
          <p:cNvSpPr/>
          <p:nvPr/>
        </p:nvSpPr>
        <p:spPr bwMode="auto">
          <a:xfrm>
            <a:off x="4932050" y="2972407"/>
            <a:ext cx="2863342" cy="2866929"/>
          </a:xfrm>
          <a:prstGeom prst="rect">
            <a:avLst/>
          </a:prstGeom>
          <a:solidFill>
            <a:srgbClr val="92D050">
              <a:alpha val="49804"/>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22" name="正方形/長方形 21"/>
          <p:cNvSpPr/>
          <p:nvPr/>
        </p:nvSpPr>
        <p:spPr bwMode="auto">
          <a:xfrm>
            <a:off x="846213" y="2972407"/>
            <a:ext cx="2863342" cy="2866929"/>
          </a:xfrm>
          <a:prstGeom prst="rect">
            <a:avLst/>
          </a:prstGeom>
          <a:solidFill>
            <a:schemeClr val="bg2">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23" name="角丸四角形 22"/>
          <p:cNvSpPr/>
          <p:nvPr/>
        </p:nvSpPr>
        <p:spPr bwMode="auto">
          <a:xfrm>
            <a:off x="1151840" y="3134609"/>
            <a:ext cx="2120881" cy="441608"/>
          </a:xfrm>
          <a:prstGeom prst="roundRect">
            <a:avLst/>
          </a:prstGeom>
          <a:solidFill>
            <a:schemeClr val="bg2">
              <a:lumMod val="75000"/>
            </a:schemeClr>
          </a:solidFill>
          <a:ln/>
          <a:effec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a:solidFill>
                  <a:schemeClr val="tx1"/>
                </a:solidFill>
                <a:latin typeface="+mn-ea"/>
              </a:rPr>
              <a:t>従来のシステム構築</a:t>
            </a:r>
          </a:p>
        </p:txBody>
      </p:sp>
      <p:sp>
        <p:nvSpPr>
          <p:cNvPr id="2" name="タイトル 1"/>
          <p:cNvSpPr>
            <a:spLocks noGrp="1"/>
          </p:cNvSpPr>
          <p:nvPr>
            <p:ph type="title"/>
          </p:nvPr>
        </p:nvSpPr>
        <p:spPr/>
        <p:txBody>
          <a:bodyPr/>
          <a:lstStyle/>
          <a:p>
            <a:r>
              <a:rPr lang="en-US" altLang="ja-JP" dirty="0"/>
              <a:t>1.1 </a:t>
            </a:r>
            <a:r>
              <a:rPr lang="ja-JP" altLang="en-US" dirty="0"/>
              <a:t>はじめに </a:t>
            </a:r>
            <a:r>
              <a:rPr lang="en-US" altLang="ja-JP" dirty="0"/>
              <a:t>(1/2)</a:t>
            </a:r>
            <a:r>
              <a:rPr lang="ja-JP" altLang="en-US" dirty="0"/>
              <a:t>　</a:t>
            </a:r>
          </a:p>
        </p:txBody>
      </p:sp>
      <p:sp>
        <p:nvSpPr>
          <p:cNvPr id="3" name="コンテンツ プレースホルダー 2"/>
          <p:cNvSpPr>
            <a:spLocks noGrp="1"/>
          </p:cNvSpPr>
          <p:nvPr>
            <p:ph sz="quarter" idx="10"/>
          </p:nvPr>
        </p:nvSpPr>
        <p:spPr>
          <a:xfrm>
            <a:off x="179513" y="836709"/>
            <a:ext cx="8784000" cy="1862759"/>
          </a:xfrm>
        </p:spPr>
        <p:txBody>
          <a:bodyPr>
            <a:noAutofit/>
          </a:bodyPr>
          <a:lstStyle/>
          <a:p>
            <a:pPr marL="0" indent="0">
              <a:buNone/>
            </a:pPr>
            <a:r>
              <a:rPr lang="ja-JP" altLang="en-US" sz="1600" dirty="0"/>
              <a:t>　</a:t>
            </a:r>
            <a:r>
              <a:rPr lang="ja-JP" altLang="en-US" sz="1800" dirty="0"/>
              <a:t>本書は、はじめて </a:t>
            </a:r>
            <a:r>
              <a:rPr lang="en-US" altLang="ja-JP" sz="1800" dirty="0"/>
              <a:t>IT Automation</a:t>
            </a:r>
            <a:r>
              <a:rPr lang="ja-JP" altLang="en-US" sz="1800" dirty="0"/>
              <a:t>（以下</a:t>
            </a:r>
            <a:r>
              <a:rPr lang="en-US" altLang="ja-JP" sz="1800" dirty="0"/>
              <a:t>ITA</a:t>
            </a:r>
            <a:r>
              <a:rPr lang="ja-JP" altLang="en-US" sz="1800" dirty="0"/>
              <a:t>と記載）に触れるユーザが、</a:t>
            </a:r>
            <a:r>
              <a:rPr lang="en-US" altLang="ja-JP" sz="1800" dirty="0"/>
              <a:t>ITA</a:t>
            </a:r>
            <a:r>
              <a:rPr lang="ja-JP" altLang="en-US" sz="1800" dirty="0"/>
              <a:t>のインタフェースをスムーズに体感できるクイックスタートの手順書としてご活用できます。</a:t>
            </a:r>
            <a:endParaRPr lang="en-US" altLang="ja-JP" sz="1800" dirty="0"/>
          </a:p>
          <a:p>
            <a:pPr marL="0" indent="0">
              <a:buNone/>
            </a:pPr>
            <a:r>
              <a:rPr lang="ja-JP" altLang="en-US" sz="1800" dirty="0"/>
              <a:t>　システム構築においてよくある</a:t>
            </a:r>
            <a:r>
              <a:rPr lang="en-US" altLang="ja-JP" sz="1800" dirty="0"/>
              <a:t>Linux</a:t>
            </a:r>
            <a:r>
              <a:rPr lang="ja-JP" altLang="en-US" sz="1800" dirty="0"/>
              <a:t>サーバのパッケージのインストール作業を通して、構築対象サーバごとの作業とパッケージ管理を自動化・一元管理化を行い、従来のシステム構築とは異なる</a:t>
            </a:r>
            <a:r>
              <a:rPr lang="en-US" altLang="ja-JP" sz="1800" dirty="0"/>
              <a:t>ITA</a:t>
            </a:r>
            <a:r>
              <a:rPr lang="ja-JP" altLang="en-US" sz="1800" dirty="0"/>
              <a:t>を使用した効率的なシステム構築を体感できます。</a:t>
            </a:r>
          </a:p>
        </p:txBody>
      </p:sp>
      <p:pic>
        <p:nvPicPr>
          <p:cNvPr id="6" name="図 5"/>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56545" y="5041943"/>
            <a:ext cx="533136" cy="1123437"/>
          </a:xfrm>
          <a:prstGeom prst="rect">
            <a:avLst/>
          </a:prstGeom>
        </p:spPr>
      </p:pic>
      <p:sp>
        <p:nvSpPr>
          <p:cNvPr id="33" name="角丸四角形 32"/>
          <p:cNvSpPr/>
          <p:nvPr/>
        </p:nvSpPr>
        <p:spPr bwMode="auto">
          <a:xfrm>
            <a:off x="1010309" y="5088675"/>
            <a:ext cx="2403945" cy="545468"/>
          </a:xfrm>
          <a:prstGeom prst="roundRect">
            <a:avLst/>
          </a:prstGeom>
          <a:ln>
            <a:solidFill>
              <a:srgbClr val="A6A6A6"/>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a:latin typeface="+mn-ea"/>
              </a:rPr>
              <a:t>手作業でのシステム構築</a:t>
            </a:r>
            <a:endParaRPr lang="en-US" altLang="ja-JP" sz="1200" b="1" dirty="0">
              <a:latin typeface="+mn-ea"/>
            </a:endParaRPr>
          </a:p>
        </p:txBody>
      </p:sp>
      <p:sp>
        <p:nvSpPr>
          <p:cNvPr id="10" name="角丸四角形 9"/>
          <p:cNvSpPr/>
          <p:nvPr/>
        </p:nvSpPr>
        <p:spPr bwMode="auto">
          <a:xfrm>
            <a:off x="1012583" y="4422357"/>
            <a:ext cx="2403945" cy="545468"/>
          </a:xfrm>
          <a:prstGeom prst="roundRect">
            <a:avLst/>
          </a:prstGeom>
          <a:ln>
            <a:solidFill>
              <a:srgbClr val="A6A6A6"/>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a:latin typeface="+mn-ea"/>
              </a:rPr>
              <a:t>バラバラに管理された</a:t>
            </a:r>
            <a:endParaRPr lang="en-US" altLang="ja-JP" sz="1200" b="1" dirty="0">
              <a:latin typeface="+mn-ea"/>
            </a:endParaRPr>
          </a:p>
          <a:p>
            <a:pPr algn="ctr"/>
            <a:r>
              <a:rPr lang="ja-JP" altLang="en-US" sz="1200" b="1" dirty="0">
                <a:latin typeface="+mn-ea"/>
              </a:rPr>
              <a:t>パラメータシート</a:t>
            </a:r>
            <a:endParaRPr lang="en-US" altLang="ja-JP" sz="1200" b="1" dirty="0">
              <a:latin typeface="+mn-ea"/>
            </a:endParaRPr>
          </a:p>
        </p:txBody>
      </p:sp>
      <p:sp>
        <p:nvSpPr>
          <p:cNvPr id="11" name="角丸四角形 10"/>
          <p:cNvSpPr/>
          <p:nvPr/>
        </p:nvSpPr>
        <p:spPr bwMode="auto">
          <a:xfrm>
            <a:off x="1012583" y="3754690"/>
            <a:ext cx="2403945" cy="545468"/>
          </a:xfrm>
          <a:prstGeom prst="roundRect">
            <a:avLst/>
          </a:prstGeom>
          <a:ln>
            <a:solidFill>
              <a:srgbClr val="A6A6A6"/>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a:latin typeface="+mn-ea"/>
              </a:rPr>
              <a:t>構築対象／作業ごとに</a:t>
            </a:r>
            <a:endParaRPr lang="en-US" altLang="ja-JP" sz="1200" b="1" dirty="0">
              <a:latin typeface="+mn-ea"/>
            </a:endParaRPr>
          </a:p>
          <a:p>
            <a:pPr algn="ctr"/>
            <a:r>
              <a:rPr lang="ja-JP" altLang="en-US" sz="1200" b="1" dirty="0">
                <a:latin typeface="+mn-ea"/>
              </a:rPr>
              <a:t>必要な手順書</a:t>
            </a:r>
            <a:endParaRPr lang="en-US" altLang="ja-JP" sz="1200" b="1" dirty="0">
              <a:latin typeface="+mn-ea"/>
            </a:endParaRPr>
          </a:p>
        </p:txBody>
      </p:sp>
      <p:sp>
        <p:nvSpPr>
          <p:cNvPr id="14" name="右矢印 13"/>
          <p:cNvSpPr/>
          <p:nvPr/>
        </p:nvSpPr>
        <p:spPr bwMode="auto">
          <a:xfrm>
            <a:off x="3839970" y="4452162"/>
            <a:ext cx="995153" cy="484507"/>
          </a:xfrm>
          <a:prstGeom prst="rightArrow">
            <a:avLst/>
          </a:prstGeom>
          <a:solidFill>
            <a:srgbClr val="FFA032"/>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r"/>
            <a:endParaRPr kumimoji="1" lang="ja-JP" altLang="en-US" b="1" dirty="0">
              <a:solidFill>
                <a:schemeClr val="bg1"/>
              </a:solidFill>
              <a:latin typeface="+mn-ea"/>
            </a:endParaRPr>
          </a:p>
        </p:txBody>
      </p:sp>
      <p:sp>
        <p:nvSpPr>
          <p:cNvPr id="15" name="右矢印 14"/>
          <p:cNvSpPr/>
          <p:nvPr/>
        </p:nvSpPr>
        <p:spPr bwMode="auto">
          <a:xfrm>
            <a:off x="3839970" y="3783482"/>
            <a:ext cx="995153" cy="484507"/>
          </a:xfrm>
          <a:prstGeom prst="rightArrow">
            <a:avLst/>
          </a:prstGeom>
          <a:solidFill>
            <a:srgbClr val="FFA032"/>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r"/>
            <a:endParaRPr kumimoji="1" lang="ja-JP" altLang="en-US" b="1" dirty="0">
              <a:solidFill>
                <a:schemeClr val="bg1"/>
              </a:solidFill>
              <a:latin typeface="+mn-ea"/>
            </a:endParaRPr>
          </a:p>
        </p:txBody>
      </p:sp>
      <p:sp>
        <p:nvSpPr>
          <p:cNvPr id="16" name="右矢印 15"/>
          <p:cNvSpPr/>
          <p:nvPr/>
        </p:nvSpPr>
        <p:spPr bwMode="auto">
          <a:xfrm>
            <a:off x="3840603" y="5119155"/>
            <a:ext cx="995153" cy="484507"/>
          </a:xfrm>
          <a:prstGeom prst="rightArrow">
            <a:avLst/>
          </a:prstGeom>
          <a:solidFill>
            <a:srgbClr val="FFA032"/>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r"/>
            <a:endParaRPr kumimoji="1" lang="ja-JP" altLang="en-US" b="1" dirty="0">
              <a:solidFill>
                <a:schemeClr val="bg1"/>
              </a:solidFill>
              <a:latin typeface="+mn-ea"/>
            </a:endParaRPr>
          </a:p>
        </p:txBody>
      </p:sp>
      <p:sp>
        <p:nvSpPr>
          <p:cNvPr id="17" name="角丸四角形 16"/>
          <p:cNvSpPr/>
          <p:nvPr/>
        </p:nvSpPr>
        <p:spPr bwMode="auto">
          <a:xfrm>
            <a:off x="5152490" y="5088675"/>
            <a:ext cx="2403945" cy="545468"/>
          </a:xfrm>
          <a:prstGeom prst="roundRect">
            <a:avLst/>
          </a:prstGeom>
          <a:ln>
            <a:solidFill>
              <a:srgbClr val="92D05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a:latin typeface="+mn-ea"/>
              </a:rPr>
              <a:t>自動化されたシステム構築</a:t>
            </a:r>
            <a:endParaRPr lang="en-US" altLang="ja-JP" sz="1200" b="1" dirty="0">
              <a:latin typeface="+mn-ea"/>
            </a:endParaRPr>
          </a:p>
        </p:txBody>
      </p:sp>
      <p:sp>
        <p:nvSpPr>
          <p:cNvPr id="18" name="角丸四角形 17"/>
          <p:cNvSpPr/>
          <p:nvPr/>
        </p:nvSpPr>
        <p:spPr bwMode="auto">
          <a:xfrm>
            <a:off x="5141830" y="4422357"/>
            <a:ext cx="2403945" cy="545468"/>
          </a:xfrm>
          <a:prstGeom prst="roundRect">
            <a:avLst/>
          </a:prstGeom>
          <a:ln>
            <a:solidFill>
              <a:srgbClr val="92D05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a:latin typeface="+mn-ea"/>
              </a:rPr>
              <a:t>一元管理</a:t>
            </a:r>
            <a:r>
              <a:rPr lang="en-US" altLang="ja-JP" sz="1200" b="1" dirty="0">
                <a:latin typeface="+mn-ea"/>
              </a:rPr>
              <a:t>/</a:t>
            </a:r>
            <a:r>
              <a:rPr lang="ja-JP" altLang="en-US" sz="1200" b="1" dirty="0">
                <a:latin typeface="+mn-ea"/>
              </a:rPr>
              <a:t>履歴管理された</a:t>
            </a:r>
            <a:endParaRPr lang="en-US" altLang="ja-JP" sz="1200" b="1" dirty="0">
              <a:latin typeface="+mn-ea"/>
            </a:endParaRPr>
          </a:p>
          <a:p>
            <a:pPr algn="ctr"/>
            <a:r>
              <a:rPr lang="ja-JP" altLang="en-US" sz="1200" b="1" dirty="0">
                <a:latin typeface="+mn-ea"/>
              </a:rPr>
              <a:t>パラメータシート</a:t>
            </a:r>
            <a:endParaRPr lang="en-US" altLang="ja-JP" sz="1200" b="1" dirty="0">
              <a:latin typeface="+mn-ea"/>
            </a:endParaRPr>
          </a:p>
        </p:txBody>
      </p:sp>
      <p:sp>
        <p:nvSpPr>
          <p:cNvPr id="19" name="角丸四角形 18"/>
          <p:cNvSpPr/>
          <p:nvPr/>
        </p:nvSpPr>
        <p:spPr bwMode="auto">
          <a:xfrm>
            <a:off x="5152490" y="3760599"/>
            <a:ext cx="2403945" cy="545468"/>
          </a:xfrm>
          <a:prstGeom prst="roundRect">
            <a:avLst/>
          </a:prstGeom>
          <a:ln>
            <a:solidFill>
              <a:srgbClr val="92D05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a:latin typeface="+mn-ea"/>
              </a:rPr>
              <a:t>繰り返し使える手順</a:t>
            </a:r>
            <a:endParaRPr lang="en-US" altLang="ja-JP" sz="1200" b="1" dirty="0">
              <a:latin typeface="+mn-ea"/>
            </a:endParaRPr>
          </a:p>
          <a:p>
            <a:pPr algn="ctr"/>
            <a:r>
              <a:rPr lang="en-US" altLang="ja-JP" sz="1200" b="1" dirty="0">
                <a:latin typeface="+mn-ea"/>
              </a:rPr>
              <a:t>(Playbook)</a:t>
            </a:r>
          </a:p>
        </p:txBody>
      </p:sp>
      <p:pic>
        <p:nvPicPr>
          <p:cNvPr id="5" name="図 4"/>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001325" y="5247172"/>
            <a:ext cx="876768" cy="773942"/>
          </a:xfrm>
          <a:prstGeom prst="rect">
            <a:avLst/>
          </a:prstGeom>
        </p:spPr>
      </p:pic>
      <p:sp>
        <p:nvSpPr>
          <p:cNvPr id="25" name="角丸四角形 24"/>
          <p:cNvSpPr/>
          <p:nvPr/>
        </p:nvSpPr>
        <p:spPr bwMode="auto">
          <a:xfrm>
            <a:off x="5300272" y="3129532"/>
            <a:ext cx="2126897" cy="446685"/>
          </a:xfrm>
          <a:prstGeom prst="roundRect">
            <a:avLst/>
          </a:prstGeom>
          <a:solidFill>
            <a:srgbClr val="92D050"/>
          </a:solidFill>
          <a:ln/>
          <a:effec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100" b="1" dirty="0">
                <a:solidFill>
                  <a:schemeClr val="tx1"/>
                </a:solidFill>
                <a:latin typeface="+mn-ea"/>
              </a:rPr>
              <a:t>ITA</a:t>
            </a:r>
            <a:r>
              <a:rPr lang="ja-JP" altLang="en-US" sz="1100" b="1" dirty="0">
                <a:solidFill>
                  <a:schemeClr val="tx1"/>
                </a:solidFill>
                <a:latin typeface="+mn-ea"/>
              </a:rPr>
              <a:t>で自動化された</a:t>
            </a:r>
            <a:endParaRPr lang="en-US" altLang="ja-JP" sz="1100" b="1" dirty="0">
              <a:solidFill>
                <a:schemeClr val="tx1"/>
              </a:solidFill>
              <a:latin typeface="+mn-ea"/>
            </a:endParaRPr>
          </a:p>
          <a:p>
            <a:pPr algn="ctr"/>
            <a:r>
              <a:rPr lang="ja-JP" altLang="en-US" sz="1100" b="1" dirty="0">
                <a:solidFill>
                  <a:schemeClr val="tx1"/>
                </a:solidFill>
                <a:latin typeface="+mn-ea"/>
              </a:rPr>
              <a:t>システム構築</a:t>
            </a:r>
          </a:p>
        </p:txBody>
      </p:sp>
    </p:spTree>
    <p:extLst>
      <p:ext uri="{BB962C8B-B14F-4D97-AF65-F5344CB8AC3E}">
        <p14:creationId xmlns:p14="http://schemas.microsoft.com/office/powerpoint/2010/main" val="10021219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9388" y="3045072"/>
            <a:ext cx="8784000" cy="467239"/>
          </a:xfrm>
        </p:spPr>
        <p:txBody>
          <a:bodyPr/>
          <a:lstStyle/>
          <a:p>
            <a:r>
              <a:rPr lang="en-US" altLang="ja-JP" dirty="0"/>
              <a:t>6.</a:t>
            </a:r>
            <a:r>
              <a:rPr lang="ja-JP" altLang="en-US" dirty="0"/>
              <a:t>　</a:t>
            </a:r>
            <a:r>
              <a:rPr lang="en-US" altLang="ja-JP" dirty="0"/>
              <a:t>CMDB</a:t>
            </a:r>
            <a:r>
              <a:rPr lang="ja-JP" altLang="en-US" dirty="0"/>
              <a:t>パラメータの履歴確認　</a:t>
            </a:r>
            <a:endParaRPr kumimoji="1" lang="ja-JP" altLang="en-US" dirty="0"/>
          </a:p>
        </p:txBody>
      </p:sp>
    </p:spTree>
    <p:extLst>
      <p:ext uri="{BB962C8B-B14F-4D97-AF65-F5344CB8AC3E}">
        <p14:creationId xmlns:p14="http://schemas.microsoft.com/office/powerpoint/2010/main" val="6922950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380" y="115200"/>
            <a:ext cx="8784000" cy="468000"/>
          </a:xfrm>
        </p:spPr>
        <p:txBody>
          <a:bodyPr/>
          <a:lstStyle/>
          <a:p>
            <a:r>
              <a:rPr lang="en-US" altLang="ja-JP" dirty="0"/>
              <a:t>6.1</a:t>
            </a:r>
            <a:r>
              <a:rPr lang="ja-JP" altLang="en-US" dirty="0"/>
              <a:t> 作業実行と履歴管理　</a:t>
            </a:r>
          </a:p>
        </p:txBody>
      </p:sp>
      <p:sp>
        <p:nvSpPr>
          <p:cNvPr id="3" name="コンテンツ プレースホルダー 2"/>
          <p:cNvSpPr>
            <a:spLocks noGrp="1"/>
          </p:cNvSpPr>
          <p:nvPr>
            <p:ph sz="quarter" idx="10"/>
          </p:nvPr>
        </p:nvSpPr>
        <p:spPr>
          <a:xfrm>
            <a:off x="323747" y="836712"/>
            <a:ext cx="8568854" cy="5472688"/>
          </a:xfrm>
        </p:spPr>
        <p:txBody>
          <a:bodyPr>
            <a:normAutofit/>
          </a:bodyPr>
          <a:lstStyle/>
          <a:p>
            <a:r>
              <a:rPr lang="ja-JP" altLang="en-US" dirty="0"/>
              <a:t>履歴管理と本シナリオのポイント</a:t>
            </a:r>
            <a:endParaRPr lang="en-US" altLang="ja-JP" dirty="0"/>
          </a:p>
          <a:p>
            <a:pPr lvl="1"/>
            <a:r>
              <a:rPr lang="en-US" altLang="ja-JP" dirty="0"/>
              <a:t>ITA</a:t>
            </a:r>
            <a:r>
              <a:rPr lang="ja-JP" altLang="en-US" dirty="0"/>
              <a:t>は</a:t>
            </a:r>
            <a:r>
              <a:rPr lang="en-US" altLang="ja-JP" dirty="0"/>
              <a:t>CMDB</a:t>
            </a:r>
            <a:r>
              <a:rPr lang="ja-JP" altLang="en-US" dirty="0"/>
              <a:t>に「誰が・いつ・何をしたのか？」を履歴管理し、その時の時点でシステムのパラメータはどうなっているのかを抽出できる機能があります。パラメータの履歴管理をすることにより、設計者や運用者がストレスなくシステム更改を行うことができます。</a:t>
            </a:r>
          </a:p>
          <a:p>
            <a:pPr lvl="1"/>
            <a:endParaRPr lang="en-US" altLang="ja-JP" dirty="0"/>
          </a:p>
          <a:p>
            <a:pPr marL="180000" lvl="1" indent="0">
              <a:buNone/>
            </a:pPr>
            <a:r>
              <a:rPr lang="en-US" altLang="ja-JP" dirty="0"/>
              <a:t>   </a:t>
            </a:r>
          </a:p>
        </p:txBody>
      </p:sp>
      <p:cxnSp>
        <p:nvCxnSpPr>
          <p:cNvPr id="10" name="直線矢印コネクタ 9"/>
          <p:cNvCxnSpPr/>
          <p:nvPr/>
        </p:nvCxnSpPr>
        <p:spPr bwMode="auto">
          <a:xfrm>
            <a:off x="683460" y="4267230"/>
            <a:ext cx="7777080" cy="0"/>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cxnSp>
        <p:nvCxnSpPr>
          <p:cNvPr id="12" name="直線コネクタ 11"/>
          <p:cNvCxnSpPr/>
          <p:nvPr/>
        </p:nvCxnSpPr>
        <p:spPr bwMode="auto">
          <a:xfrm>
            <a:off x="2771750" y="3691150"/>
            <a:ext cx="0" cy="129618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34" name="直線コネクタ 33"/>
          <p:cNvCxnSpPr/>
          <p:nvPr/>
        </p:nvCxnSpPr>
        <p:spPr bwMode="auto">
          <a:xfrm>
            <a:off x="6012200" y="3691150"/>
            <a:ext cx="0" cy="129618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37" name="角丸四角形 36"/>
          <p:cNvSpPr/>
          <p:nvPr/>
        </p:nvSpPr>
        <p:spPr bwMode="auto">
          <a:xfrm>
            <a:off x="1412451" y="5459821"/>
            <a:ext cx="1794636" cy="196117"/>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38" name="角丸四角形 37"/>
          <p:cNvSpPr/>
          <p:nvPr/>
        </p:nvSpPr>
        <p:spPr bwMode="auto">
          <a:xfrm>
            <a:off x="683460" y="5178105"/>
            <a:ext cx="7888548" cy="862264"/>
          </a:xfrm>
          <a:prstGeom prst="roundRect">
            <a:avLst/>
          </a:prstGeom>
          <a:solidFill>
            <a:schemeClr val="bg2"/>
          </a:solidFill>
          <a:ln w="19050">
            <a:solidFill>
              <a:srgbClr val="C0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dirty="0">
                <a:latin typeface="+mn-ea"/>
              </a:rPr>
              <a:t>今回のクイックスタートでは</a:t>
            </a:r>
            <a:r>
              <a:rPr lang="ja-JP" altLang="en-US" dirty="0"/>
              <a:t>パラメータの履歴管理を</a:t>
            </a:r>
            <a:endParaRPr lang="en-US" altLang="ja-JP" dirty="0"/>
          </a:p>
          <a:p>
            <a:pPr algn="ctr"/>
            <a:r>
              <a:rPr lang="ja-JP" altLang="en-US" dirty="0"/>
              <a:t>体験していただくために、実行を</a:t>
            </a:r>
            <a:r>
              <a:rPr lang="en-US" altLang="ja-JP" dirty="0"/>
              <a:t>2</a:t>
            </a:r>
            <a:r>
              <a:rPr lang="ja-JP" altLang="en-US" dirty="0"/>
              <a:t>回行いました。</a:t>
            </a:r>
            <a:endParaRPr kumimoji="1" lang="ja-JP" altLang="en-US" dirty="0">
              <a:latin typeface="+mn-ea"/>
            </a:endParaRPr>
          </a:p>
        </p:txBody>
      </p:sp>
      <p:sp>
        <p:nvSpPr>
          <p:cNvPr id="18" name="テキスト ボックス 17"/>
          <p:cNvSpPr txBox="1"/>
          <p:nvPr/>
        </p:nvSpPr>
        <p:spPr>
          <a:xfrm>
            <a:off x="7962941" y="3847749"/>
            <a:ext cx="1152160" cy="369332"/>
          </a:xfrm>
          <a:prstGeom prst="rect">
            <a:avLst/>
          </a:prstGeom>
          <a:noFill/>
        </p:spPr>
        <p:txBody>
          <a:bodyPr wrap="square" rtlCol="0">
            <a:spAutoFit/>
          </a:bodyPr>
          <a:lstStyle/>
          <a:p>
            <a:r>
              <a:rPr kumimoji="1" lang="ja-JP" altLang="en-US" b="1" dirty="0"/>
              <a:t>基準日時</a:t>
            </a:r>
          </a:p>
        </p:txBody>
      </p:sp>
      <p:sp>
        <p:nvSpPr>
          <p:cNvPr id="47" name="テキスト ボックス 46"/>
          <p:cNvSpPr txBox="1"/>
          <p:nvPr/>
        </p:nvSpPr>
        <p:spPr>
          <a:xfrm>
            <a:off x="2195670" y="3068950"/>
            <a:ext cx="1152160" cy="646331"/>
          </a:xfrm>
          <a:prstGeom prst="rect">
            <a:avLst/>
          </a:prstGeom>
          <a:noFill/>
        </p:spPr>
        <p:txBody>
          <a:bodyPr wrap="square" rtlCol="0">
            <a:spAutoFit/>
          </a:bodyPr>
          <a:lstStyle/>
          <a:p>
            <a:pPr algn="ctr"/>
            <a:r>
              <a:rPr lang="ja-JP" altLang="en-US" b="1" dirty="0"/>
              <a:t>実行</a:t>
            </a:r>
            <a:endParaRPr lang="en-US" altLang="ja-JP" b="1" dirty="0"/>
          </a:p>
          <a:p>
            <a:pPr algn="ctr"/>
            <a:r>
              <a:rPr lang="en-US" altLang="ja-JP" b="1" dirty="0"/>
              <a:t>(1</a:t>
            </a:r>
            <a:r>
              <a:rPr lang="ja-JP" altLang="en-US" b="1" dirty="0"/>
              <a:t>回目</a:t>
            </a:r>
            <a:r>
              <a:rPr lang="en-US" altLang="ja-JP" b="1" dirty="0"/>
              <a:t>)</a:t>
            </a:r>
            <a:endParaRPr kumimoji="1" lang="ja-JP" altLang="en-US" b="1" dirty="0"/>
          </a:p>
        </p:txBody>
      </p:sp>
      <p:sp>
        <p:nvSpPr>
          <p:cNvPr id="48" name="テキスト ボックス 47"/>
          <p:cNvSpPr txBox="1"/>
          <p:nvPr/>
        </p:nvSpPr>
        <p:spPr>
          <a:xfrm>
            <a:off x="5436120" y="3068951"/>
            <a:ext cx="1152160" cy="646331"/>
          </a:xfrm>
          <a:prstGeom prst="rect">
            <a:avLst/>
          </a:prstGeom>
          <a:noFill/>
        </p:spPr>
        <p:txBody>
          <a:bodyPr wrap="square" rtlCol="0">
            <a:spAutoFit/>
          </a:bodyPr>
          <a:lstStyle/>
          <a:p>
            <a:pPr algn="ctr"/>
            <a:r>
              <a:rPr lang="ja-JP" altLang="en-US" b="1" dirty="0"/>
              <a:t>実行</a:t>
            </a:r>
            <a:endParaRPr lang="en-US" altLang="ja-JP" b="1" dirty="0"/>
          </a:p>
          <a:p>
            <a:pPr algn="ctr"/>
            <a:r>
              <a:rPr lang="en-US" altLang="ja-JP" b="1" dirty="0"/>
              <a:t>(2</a:t>
            </a:r>
            <a:r>
              <a:rPr lang="ja-JP" altLang="en-US" b="1" dirty="0"/>
              <a:t>回目</a:t>
            </a:r>
            <a:r>
              <a:rPr lang="en-US" altLang="ja-JP" b="1" dirty="0"/>
              <a:t>)</a:t>
            </a:r>
            <a:endParaRPr kumimoji="1" lang="ja-JP" altLang="en-US" b="1" dirty="0"/>
          </a:p>
        </p:txBody>
      </p:sp>
      <p:sp>
        <p:nvSpPr>
          <p:cNvPr id="49" name="テキスト ボックス 48"/>
          <p:cNvSpPr txBox="1"/>
          <p:nvPr/>
        </p:nvSpPr>
        <p:spPr>
          <a:xfrm>
            <a:off x="2941337" y="2438679"/>
            <a:ext cx="2962848" cy="430887"/>
          </a:xfrm>
          <a:prstGeom prst="rect">
            <a:avLst/>
          </a:prstGeom>
          <a:noFill/>
        </p:spPr>
        <p:txBody>
          <a:bodyPr wrap="square" rtlCol="0">
            <a:spAutoFit/>
          </a:bodyPr>
          <a:lstStyle/>
          <a:p>
            <a:pPr algn="ctr"/>
            <a:r>
              <a:rPr kumimoji="1" lang="ja-JP" altLang="en-US" sz="1100" b="1" dirty="0"/>
              <a:t>　</a:t>
            </a:r>
            <a:r>
              <a:rPr kumimoji="1" lang="en-US" altLang="ja-JP" sz="1050" b="1" dirty="0"/>
              <a:t>1</a:t>
            </a:r>
            <a:r>
              <a:rPr kumimoji="1" lang="ja-JP" altLang="en-US" sz="1050" b="1" dirty="0"/>
              <a:t>回目と</a:t>
            </a:r>
            <a:r>
              <a:rPr kumimoji="1" lang="en-US" altLang="ja-JP" sz="1050" b="1" dirty="0"/>
              <a:t>2</a:t>
            </a:r>
            <a:r>
              <a:rPr kumimoji="1" lang="ja-JP" altLang="en-US" sz="1050" b="1" dirty="0"/>
              <a:t>回目の間の日時で検索</a:t>
            </a:r>
            <a:endParaRPr kumimoji="1" lang="en-US" altLang="ja-JP" sz="1050" b="1" dirty="0"/>
          </a:p>
          <a:p>
            <a:r>
              <a:rPr lang="ja-JP" altLang="en-US" sz="1050" b="1" dirty="0"/>
              <a:t>→</a:t>
            </a:r>
            <a:r>
              <a:rPr lang="en-US" altLang="ja-JP" sz="1050" b="1" dirty="0"/>
              <a:t>1</a:t>
            </a:r>
            <a:r>
              <a:rPr lang="ja-JP" altLang="en-US" sz="1050" b="1" dirty="0"/>
              <a:t>回目が実行されたレコードが表示される</a:t>
            </a:r>
            <a:endParaRPr kumimoji="1" lang="ja-JP" altLang="en-US" sz="1050" b="1" dirty="0"/>
          </a:p>
        </p:txBody>
      </p:sp>
      <p:sp>
        <p:nvSpPr>
          <p:cNvPr id="50" name="テキスト ボックス 49"/>
          <p:cNvSpPr txBox="1"/>
          <p:nvPr/>
        </p:nvSpPr>
        <p:spPr>
          <a:xfrm>
            <a:off x="5868180" y="2438678"/>
            <a:ext cx="2962848" cy="430887"/>
          </a:xfrm>
          <a:prstGeom prst="rect">
            <a:avLst/>
          </a:prstGeom>
          <a:noFill/>
        </p:spPr>
        <p:txBody>
          <a:bodyPr wrap="square" rtlCol="0">
            <a:spAutoFit/>
          </a:bodyPr>
          <a:lstStyle/>
          <a:p>
            <a:pPr algn="ctr"/>
            <a:r>
              <a:rPr kumimoji="1" lang="ja-JP" altLang="en-US" sz="1050" b="1" dirty="0"/>
              <a:t>　</a:t>
            </a:r>
            <a:r>
              <a:rPr kumimoji="1" lang="en-US" altLang="ja-JP" sz="1050" b="1" dirty="0"/>
              <a:t>2</a:t>
            </a:r>
            <a:r>
              <a:rPr kumimoji="1" lang="ja-JP" altLang="en-US" sz="1050" b="1" dirty="0"/>
              <a:t>回目</a:t>
            </a:r>
            <a:r>
              <a:rPr lang="ja-JP" altLang="en-US" sz="1050" b="1" dirty="0"/>
              <a:t>が実行された後の</a:t>
            </a:r>
            <a:r>
              <a:rPr kumimoji="1" lang="ja-JP" altLang="en-US" sz="1050" b="1" dirty="0"/>
              <a:t>日時で検索</a:t>
            </a:r>
            <a:endParaRPr kumimoji="1" lang="en-US" altLang="ja-JP" sz="1050" b="1" dirty="0"/>
          </a:p>
          <a:p>
            <a:r>
              <a:rPr lang="ja-JP" altLang="en-US" sz="1050" b="1" dirty="0"/>
              <a:t>→</a:t>
            </a:r>
            <a:r>
              <a:rPr lang="en-US" altLang="ja-JP" sz="1050" b="1" dirty="0"/>
              <a:t>2</a:t>
            </a:r>
            <a:r>
              <a:rPr lang="ja-JP" altLang="en-US" sz="1050" b="1" dirty="0"/>
              <a:t>回目が実行されたレコードが表示される</a:t>
            </a:r>
            <a:endParaRPr kumimoji="1" lang="ja-JP" altLang="en-US" sz="1050" b="1" dirty="0"/>
          </a:p>
        </p:txBody>
      </p:sp>
      <p:sp>
        <p:nvSpPr>
          <p:cNvPr id="51" name="テキスト ボックス 50"/>
          <p:cNvSpPr txBox="1"/>
          <p:nvPr/>
        </p:nvSpPr>
        <p:spPr>
          <a:xfrm>
            <a:off x="179513" y="2438958"/>
            <a:ext cx="2736257" cy="430887"/>
          </a:xfrm>
          <a:prstGeom prst="rect">
            <a:avLst/>
          </a:prstGeom>
          <a:noFill/>
        </p:spPr>
        <p:txBody>
          <a:bodyPr wrap="square" rtlCol="0">
            <a:spAutoFit/>
          </a:bodyPr>
          <a:lstStyle/>
          <a:p>
            <a:pPr algn="ctr"/>
            <a:r>
              <a:rPr kumimoji="1" lang="ja-JP" altLang="en-US" sz="1100" b="1" dirty="0"/>
              <a:t>　</a:t>
            </a:r>
            <a:r>
              <a:rPr kumimoji="1" lang="en-US" altLang="ja-JP" sz="1050" b="1" dirty="0"/>
              <a:t>1</a:t>
            </a:r>
            <a:r>
              <a:rPr kumimoji="1" lang="ja-JP" altLang="en-US" sz="1050" b="1" dirty="0"/>
              <a:t>回目も実行されていない日時で検索</a:t>
            </a:r>
          </a:p>
          <a:p>
            <a:pPr algn="ctr"/>
            <a:r>
              <a:rPr lang="ja-JP" altLang="en-US" sz="1050" b="1" dirty="0"/>
              <a:t>→何も表示されない</a:t>
            </a:r>
            <a:endParaRPr kumimoji="1" lang="ja-JP" altLang="en-US" sz="1050" b="1" dirty="0"/>
          </a:p>
        </p:txBody>
      </p:sp>
      <p:cxnSp>
        <p:nvCxnSpPr>
          <p:cNvPr id="54" name="直線矢印コネクタ 53"/>
          <p:cNvCxnSpPr>
            <a:stCxn id="51" idx="2"/>
          </p:cNvCxnSpPr>
          <p:nvPr/>
        </p:nvCxnSpPr>
        <p:spPr bwMode="auto">
          <a:xfrm flipH="1">
            <a:off x="1542361" y="2869845"/>
            <a:ext cx="5281" cy="1179205"/>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56" name="直線矢印コネクタ 55"/>
          <p:cNvCxnSpPr>
            <a:stCxn id="49" idx="2"/>
          </p:cNvCxnSpPr>
          <p:nvPr/>
        </p:nvCxnSpPr>
        <p:spPr bwMode="auto">
          <a:xfrm>
            <a:off x="4422761" y="2869566"/>
            <a:ext cx="0" cy="1162849"/>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58" name="直線矢印コネクタ 57"/>
          <p:cNvCxnSpPr>
            <a:stCxn id="50" idx="2"/>
          </p:cNvCxnSpPr>
          <p:nvPr/>
        </p:nvCxnSpPr>
        <p:spPr bwMode="auto">
          <a:xfrm>
            <a:off x="7349604" y="2869565"/>
            <a:ext cx="0" cy="1162850"/>
          </a:xfrm>
          <a:prstGeom prst="straightConnector1">
            <a:avLst/>
          </a:prstGeom>
          <a:solidFill>
            <a:schemeClr val="bg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1" name="円形吹き出し 20"/>
          <p:cNvSpPr/>
          <p:nvPr/>
        </p:nvSpPr>
        <p:spPr bwMode="auto">
          <a:xfrm>
            <a:off x="403515" y="4958255"/>
            <a:ext cx="559890" cy="540000"/>
          </a:xfrm>
          <a:prstGeom prst="wedgeEllipseCallout">
            <a:avLst>
              <a:gd name="adj1" fmla="val -47172"/>
              <a:gd name="adj2" fmla="val -125"/>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Point</a:t>
            </a:r>
            <a:endParaRPr kumimoji="1" lang="ja-JP" altLang="en-US" sz="1400" b="1" dirty="0">
              <a:latin typeface="+mn-ea"/>
            </a:endParaRPr>
          </a:p>
        </p:txBody>
      </p:sp>
    </p:spTree>
    <p:extLst>
      <p:ext uri="{BB962C8B-B14F-4D97-AF65-F5344CB8AC3E}">
        <p14:creationId xmlns:p14="http://schemas.microsoft.com/office/powerpoint/2010/main" val="1902064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791657" y="2292463"/>
            <a:ext cx="7308833" cy="4106651"/>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a:t>6.2</a:t>
            </a:r>
            <a:r>
              <a:rPr lang="ja-JP" altLang="en-US" dirty="0"/>
              <a:t> </a:t>
            </a:r>
            <a:r>
              <a:rPr lang="en-US" altLang="ja-JP" dirty="0"/>
              <a:t>CMDB</a:t>
            </a:r>
            <a:r>
              <a:rPr lang="ja-JP" altLang="en-US" dirty="0"/>
              <a:t>パラメータの履歴を確認する</a:t>
            </a:r>
            <a:r>
              <a:rPr lang="en-US" altLang="ja-JP" dirty="0"/>
              <a:t>(1/3)</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履歴確認</a:t>
            </a:r>
            <a:endParaRPr lang="en-US" altLang="ja-JP" dirty="0"/>
          </a:p>
          <a:p>
            <a:pPr lvl="1"/>
            <a:r>
              <a:rPr lang="ja-JP" altLang="en-US" dirty="0"/>
              <a:t>実際にパラメータが管理できているかどうか確認をしていきます。</a:t>
            </a:r>
            <a:endParaRPr lang="en-US" altLang="ja-JP" dirty="0"/>
          </a:p>
          <a:p>
            <a:pPr marL="180000" lvl="1" indent="0">
              <a:buNone/>
            </a:pPr>
            <a:r>
              <a:rPr lang="ja-JP" altLang="en-US" dirty="0"/>
              <a:t> 「参照用」メニューグループ </a:t>
            </a:r>
            <a:r>
              <a:rPr lang="en-US" altLang="ja-JP" dirty="0"/>
              <a:t>&gt;&gt;</a:t>
            </a:r>
            <a:r>
              <a:rPr lang="ja-JP" altLang="en-US" dirty="0"/>
              <a:t>「インストールパッケージ一覧」メニューをクリック。</a:t>
            </a:r>
            <a:endParaRPr lang="en-US" altLang="ja-JP" dirty="0"/>
          </a:p>
          <a:p>
            <a:pPr marL="180000" lvl="1" indent="0">
              <a:buNone/>
            </a:pPr>
            <a:r>
              <a:rPr lang="en-US" altLang="ja-JP" dirty="0"/>
              <a:t>  </a:t>
            </a:r>
            <a:r>
              <a:rPr lang="ja-JP" altLang="en-US" dirty="0"/>
              <a:t>まずは基準日付を入力せずにフィルタをかけます。</a:t>
            </a:r>
            <a:r>
              <a:rPr lang="en-US" altLang="ja-JP" dirty="0"/>
              <a:t>(</a:t>
            </a:r>
            <a:r>
              <a:rPr lang="ja-JP" altLang="en-US" dirty="0"/>
              <a:t>次ページへ続く</a:t>
            </a:r>
            <a:r>
              <a:rPr lang="en-US" altLang="ja-JP" dirty="0"/>
              <a:t>)</a:t>
            </a:r>
          </a:p>
          <a:p>
            <a:pPr marL="180000" lvl="1" indent="0">
              <a:buNone/>
            </a:pPr>
            <a:r>
              <a:rPr lang="en-US" altLang="ja-JP" dirty="0"/>
              <a:t>    </a:t>
            </a:r>
            <a:endParaRPr lang="ja-JP" altLang="en-US" dirty="0"/>
          </a:p>
        </p:txBody>
      </p:sp>
      <p:sp>
        <p:nvSpPr>
          <p:cNvPr id="27" name="角丸四角形 26"/>
          <p:cNvSpPr/>
          <p:nvPr/>
        </p:nvSpPr>
        <p:spPr bwMode="auto">
          <a:xfrm>
            <a:off x="1814651" y="3777317"/>
            <a:ext cx="899529" cy="204013"/>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28" name="角丸四角形 27"/>
          <p:cNvSpPr/>
          <p:nvPr/>
        </p:nvSpPr>
        <p:spPr bwMode="auto">
          <a:xfrm>
            <a:off x="1814711" y="4561901"/>
            <a:ext cx="5997739" cy="544714"/>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30" name="角丸四角形 29"/>
          <p:cNvSpPr/>
          <p:nvPr/>
        </p:nvSpPr>
        <p:spPr bwMode="auto">
          <a:xfrm>
            <a:off x="3232617" y="3062625"/>
            <a:ext cx="2635563" cy="280132"/>
          </a:xfrm>
          <a:prstGeom prst="roundRect">
            <a:avLst/>
          </a:prstGeom>
          <a:solidFill>
            <a:schemeClr val="bg2"/>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a:latin typeface="+mn-ea"/>
              </a:rPr>
              <a:t>何も入力せずにフィルタをクリック</a:t>
            </a:r>
            <a:endParaRPr lang="en-US" altLang="ja-JP" sz="1200" dirty="0">
              <a:latin typeface="+mn-ea"/>
            </a:endParaRPr>
          </a:p>
        </p:txBody>
      </p:sp>
      <p:sp>
        <p:nvSpPr>
          <p:cNvPr id="29" name="円形吹き出し 28"/>
          <p:cNvSpPr/>
          <p:nvPr/>
        </p:nvSpPr>
        <p:spPr bwMode="auto">
          <a:xfrm>
            <a:off x="3021142" y="3012999"/>
            <a:ext cx="301542" cy="275538"/>
          </a:xfrm>
          <a:prstGeom prst="wedgeEllipseCallout">
            <a:avLst>
              <a:gd name="adj1" fmla="val -143036"/>
              <a:gd name="adj2" fmla="val 140074"/>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a:latin typeface="+mn-ea"/>
              </a:rPr>
              <a:t>2</a:t>
            </a:r>
            <a:endParaRPr kumimoji="1" lang="ja-JP" altLang="en-US" sz="1400" b="1" dirty="0">
              <a:latin typeface="+mn-ea"/>
            </a:endParaRPr>
          </a:p>
        </p:txBody>
      </p:sp>
      <p:sp>
        <p:nvSpPr>
          <p:cNvPr id="31" name="円形吹き出し 30"/>
          <p:cNvSpPr/>
          <p:nvPr/>
        </p:nvSpPr>
        <p:spPr bwMode="auto">
          <a:xfrm>
            <a:off x="1354649" y="3711562"/>
            <a:ext cx="301542" cy="275538"/>
          </a:xfrm>
          <a:prstGeom prst="wedgeEllipseCallout">
            <a:avLst>
              <a:gd name="adj1" fmla="val 102314"/>
              <a:gd name="adj2" fmla="val 4313"/>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a:latin typeface="+mn-ea"/>
            </a:endParaRPr>
          </a:p>
        </p:txBody>
      </p:sp>
      <p:sp>
        <p:nvSpPr>
          <p:cNvPr id="33" name="角丸四角形 32"/>
          <p:cNvSpPr/>
          <p:nvPr/>
        </p:nvSpPr>
        <p:spPr bwMode="auto">
          <a:xfrm>
            <a:off x="3105335" y="5424592"/>
            <a:ext cx="3889237" cy="280132"/>
          </a:xfrm>
          <a:prstGeom prst="roundRect">
            <a:avLst/>
          </a:prstGeom>
          <a:solidFill>
            <a:schemeClr val="bg2"/>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a:latin typeface="+mn-ea"/>
              </a:rPr>
              <a:t>現時点での最新のデータが表示されることを確認する</a:t>
            </a:r>
            <a:endParaRPr lang="en-US" altLang="ja-JP" sz="1200" dirty="0">
              <a:latin typeface="+mn-ea"/>
            </a:endParaRPr>
          </a:p>
        </p:txBody>
      </p:sp>
      <p:sp>
        <p:nvSpPr>
          <p:cNvPr id="13" name="角丸四角形 12"/>
          <p:cNvSpPr/>
          <p:nvPr/>
        </p:nvSpPr>
        <p:spPr bwMode="auto">
          <a:xfrm>
            <a:off x="789498" y="3006787"/>
            <a:ext cx="828192" cy="226287"/>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14" name="円形吹き出し 13"/>
          <p:cNvSpPr/>
          <p:nvPr/>
        </p:nvSpPr>
        <p:spPr bwMode="auto">
          <a:xfrm>
            <a:off x="1750108" y="2957536"/>
            <a:ext cx="301542" cy="275538"/>
          </a:xfrm>
          <a:prstGeom prst="wedgeEllipseCallout">
            <a:avLst>
              <a:gd name="adj1" fmla="val -113690"/>
              <a:gd name="adj2" fmla="val -1770"/>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a:latin typeface="+mn-ea"/>
              </a:rPr>
              <a:t>１</a:t>
            </a:r>
          </a:p>
        </p:txBody>
      </p:sp>
      <p:sp>
        <p:nvSpPr>
          <p:cNvPr id="15" name="角丸四角形 14"/>
          <p:cNvSpPr/>
          <p:nvPr/>
        </p:nvSpPr>
        <p:spPr bwMode="auto">
          <a:xfrm>
            <a:off x="2414637" y="3494023"/>
            <a:ext cx="653886" cy="150881"/>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32" name="円形吹き出し 31"/>
          <p:cNvSpPr/>
          <p:nvPr/>
        </p:nvSpPr>
        <p:spPr bwMode="auto">
          <a:xfrm>
            <a:off x="2914814" y="5332175"/>
            <a:ext cx="301542" cy="275538"/>
          </a:xfrm>
          <a:prstGeom prst="wedgeEllipseCallout">
            <a:avLst>
              <a:gd name="adj1" fmla="val -2442"/>
              <a:gd name="adj2" fmla="val -158601"/>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4</a:t>
            </a:r>
            <a:endParaRPr kumimoji="1" lang="ja-JP" altLang="en-US" sz="1400" b="1" dirty="0">
              <a:latin typeface="+mn-ea"/>
            </a:endParaRPr>
          </a:p>
        </p:txBody>
      </p:sp>
    </p:spTree>
    <p:extLst>
      <p:ext uri="{BB962C8B-B14F-4D97-AF65-F5344CB8AC3E}">
        <p14:creationId xmlns:p14="http://schemas.microsoft.com/office/powerpoint/2010/main" val="7498189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792000" y="2124000"/>
            <a:ext cx="7296000" cy="4104000"/>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a:t>6.2</a:t>
            </a:r>
            <a:r>
              <a:rPr lang="ja-JP" altLang="en-US" dirty="0"/>
              <a:t> </a:t>
            </a:r>
            <a:r>
              <a:rPr lang="en-US" altLang="ja-JP" dirty="0"/>
              <a:t>CMDB</a:t>
            </a:r>
            <a:r>
              <a:rPr lang="ja-JP" altLang="en-US" dirty="0"/>
              <a:t>パラメータの履歴を確認する</a:t>
            </a:r>
            <a:r>
              <a:rPr lang="en-US" altLang="ja-JP" dirty="0"/>
              <a:t>(2/3)</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履歴確認</a:t>
            </a:r>
          </a:p>
          <a:p>
            <a:pPr lvl="1"/>
            <a:r>
              <a:rPr lang="ja-JP" altLang="en-US" dirty="0"/>
              <a:t>次に</a:t>
            </a:r>
            <a:r>
              <a:rPr lang="en-US" altLang="ja-JP" dirty="0"/>
              <a:t>2</a:t>
            </a:r>
            <a:r>
              <a:rPr lang="ja-JP" altLang="en-US" dirty="0"/>
              <a:t>回目の実行を行った基準日時より前の日付を入力してフィルタをかけます。</a:t>
            </a:r>
            <a:endParaRPr lang="en-US" altLang="ja-JP" dirty="0"/>
          </a:p>
          <a:p>
            <a:pPr marL="180000" lvl="1" indent="0">
              <a:buNone/>
            </a:pPr>
            <a:r>
              <a:rPr lang="en-US" altLang="ja-JP" dirty="0"/>
              <a:t>   (</a:t>
            </a:r>
            <a:r>
              <a:rPr lang="ja-JP" altLang="en-US" dirty="0"/>
              <a:t>次ページへ続く</a:t>
            </a:r>
            <a:r>
              <a:rPr lang="en-US" altLang="ja-JP" dirty="0"/>
              <a:t>)</a:t>
            </a:r>
          </a:p>
        </p:txBody>
      </p:sp>
      <p:sp>
        <p:nvSpPr>
          <p:cNvPr id="12" name="角丸四角形 11"/>
          <p:cNvSpPr/>
          <p:nvPr/>
        </p:nvSpPr>
        <p:spPr bwMode="auto">
          <a:xfrm>
            <a:off x="1763610" y="3609040"/>
            <a:ext cx="954338" cy="180010"/>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13" name="角丸四角形 12"/>
          <p:cNvSpPr/>
          <p:nvPr/>
        </p:nvSpPr>
        <p:spPr bwMode="auto">
          <a:xfrm>
            <a:off x="1799492" y="4419350"/>
            <a:ext cx="6012957" cy="458013"/>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14" name="角丸四角形 13"/>
          <p:cNvSpPr/>
          <p:nvPr/>
        </p:nvSpPr>
        <p:spPr bwMode="auto">
          <a:xfrm>
            <a:off x="3242147" y="2962309"/>
            <a:ext cx="3571693" cy="439115"/>
          </a:xfrm>
          <a:prstGeom prst="roundRect">
            <a:avLst/>
          </a:prstGeom>
          <a:solidFill>
            <a:schemeClr val="bg2"/>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200" dirty="0">
                <a:latin typeface="+mn-ea"/>
              </a:rPr>
              <a:t>2</a:t>
            </a:r>
            <a:r>
              <a:rPr lang="ja-JP" altLang="en-US" sz="1200" dirty="0">
                <a:latin typeface="+mn-ea"/>
              </a:rPr>
              <a:t>回目の実行を行った日時より前の日時を入力し</a:t>
            </a:r>
          </a:p>
          <a:p>
            <a:pPr algn="ctr"/>
            <a:r>
              <a:rPr lang="ja-JP" altLang="en-US" sz="1200" dirty="0">
                <a:latin typeface="+mn-ea"/>
              </a:rPr>
              <a:t>フィルタをクリック</a:t>
            </a:r>
          </a:p>
        </p:txBody>
      </p:sp>
      <p:sp>
        <p:nvSpPr>
          <p:cNvPr id="17" name="円形吹き出し 16"/>
          <p:cNvSpPr/>
          <p:nvPr/>
        </p:nvSpPr>
        <p:spPr bwMode="auto">
          <a:xfrm>
            <a:off x="3096000" y="2793543"/>
            <a:ext cx="301542" cy="275538"/>
          </a:xfrm>
          <a:prstGeom prst="wedgeEllipseCallout">
            <a:avLst>
              <a:gd name="adj1" fmla="val -143036"/>
              <a:gd name="adj2" fmla="val 140074"/>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a:latin typeface="+mn-ea"/>
              </a:rPr>
              <a:t>１</a:t>
            </a:r>
          </a:p>
        </p:txBody>
      </p:sp>
      <p:sp>
        <p:nvSpPr>
          <p:cNvPr id="18" name="円形吹き出し 17"/>
          <p:cNvSpPr/>
          <p:nvPr/>
        </p:nvSpPr>
        <p:spPr bwMode="auto">
          <a:xfrm>
            <a:off x="1318048" y="3441502"/>
            <a:ext cx="301542" cy="275538"/>
          </a:xfrm>
          <a:prstGeom prst="wedgeEllipseCallout">
            <a:avLst>
              <a:gd name="adj1" fmla="val 102314"/>
              <a:gd name="adj2" fmla="val 4313"/>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a:latin typeface="+mn-ea"/>
              </a:rPr>
              <a:t>2</a:t>
            </a:r>
            <a:endParaRPr kumimoji="1" lang="ja-JP" altLang="en-US" sz="1400" b="1" dirty="0">
              <a:latin typeface="+mn-ea"/>
            </a:endParaRPr>
          </a:p>
        </p:txBody>
      </p:sp>
      <p:sp>
        <p:nvSpPr>
          <p:cNvPr id="19" name="角丸四角形 18"/>
          <p:cNvSpPr/>
          <p:nvPr/>
        </p:nvSpPr>
        <p:spPr bwMode="auto">
          <a:xfrm>
            <a:off x="3096000" y="5292000"/>
            <a:ext cx="3313157" cy="280132"/>
          </a:xfrm>
          <a:prstGeom prst="roundRect">
            <a:avLst/>
          </a:prstGeom>
          <a:solidFill>
            <a:schemeClr val="bg2"/>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200" dirty="0">
                <a:latin typeface="+mn-ea"/>
              </a:rPr>
              <a:t>1</a:t>
            </a:r>
            <a:r>
              <a:rPr lang="ja-JP" altLang="en-US" sz="1200" dirty="0">
                <a:latin typeface="+mn-ea"/>
              </a:rPr>
              <a:t>回目の実行結果が表示されることを確認する</a:t>
            </a:r>
            <a:endParaRPr lang="en-US" altLang="ja-JP" sz="1200" dirty="0">
              <a:latin typeface="+mn-ea"/>
            </a:endParaRPr>
          </a:p>
        </p:txBody>
      </p:sp>
      <p:sp>
        <p:nvSpPr>
          <p:cNvPr id="20" name="円形吹き出し 19"/>
          <p:cNvSpPr/>
          <p:nvPr/>
        </p:nvSpPr>
        <p:spPr bwMode="auto">
          <a:xfrm>
            <a:off x="2931075" y="5112000"/>
            <a:ext cx="301542" cy="275538"/>
          </a:xfrm>
          <a:prstGeom prst="wedgeEllipseCallout">
            <a:avLst>
              <a:gd name="adj1" fmla="val -2442"/>
              <a:gd name="adj2" fmla="val -155584"/>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a:latin typeface="+mn-ea"/>
            </a:endParaRPr>
          </a:p>
        </p:txBody>
      </p:sp>
      <p:sp>
        <p:nvSpPr>
          <p:cNvPr id="15" name="角丸四角形 14"/>
          <p:cNvSpPr/>
          <p:nvPr/>
        </p:nvSpPr>
        <p:spPr bwMode="auto">
          <a:xfrm>
            <a:off x="2411700" y="3319115"/>
            <a:ext cx="684300" cy="122387"/>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Tree>
    <p:extLst>
      <p:ext uri="{BB962C8B-B14F-4D97-AF65-F5344CB8AC3E}">
        <p14:creationId xmlns:p14="http://schemas.microsoft.com/office/powerpoint/2010/main" val="42591421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792000" y="1772770"/>
            <a:ext cx="7304116" cy="4104000"/>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en-US" altLang="ja-JP" dirty="0"/>
              <a:t>6.2</a:t>
            </a:r>
            <a:r>
              <a:rPr lang="ja-JP" altLang="en-US" dirty="0"/>
              <a:t> </a:t>
            </a:r>
            <a:r>
              <a:rPr lang="en-US" altLang="ja-JP" dirty="0"/>
              <a:t>CMDB</a:t>
            </a:r>
            <a:r>
              <a:rPr lang="ja-JP" altLang="en-US" dirty="0"/>
              <a:t>パラメータの履歴を確認する</a:t>
            </a:r>
            <a:r>
              <a:rPr lang="en-US" altLang="ja-JP" dirty="0"/>
              <a:t>(3/3)</a:t>
            </a:r>
            <a:endParaRPr lang="ja-JP" altLang="en-US" dirty="0"/>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履歴確認</a:t>
            </a:r>
            <a:endParaRPr lang="en-US" altLang="ja-JP" dirty="0"/>
          </a:p>
          <a:p>
            <a:pPr lvl="1"/>
            <a:r>
              <a:rPr lang="ja-JP" altLang="en-US" dirty="0"/>
              <a:t>最後に</a:t>
            </a:r>
            <a:r>
              <a:rPr lang="en-US" altLang="ja-JP" dirty="0"/>
              <a:t>1</a:t>
            </a:r>
            <a:r>
              <a:rPr lang="ja-JP" altLang="en-US" dirty="0"/>
              <a:t>回目の実行を行った基準日時より前の日付を入力してフィルタをかけます。</a:t>
            </a:r>
            <a:endParaRPr lang="en-US" altLang="ja-JP" dirty="0"/>
          </a:p>
        </p:txBody>
      </p:sp>
      <p:sp>
        <p:nvSpPr>
          <p:cNvPr id="11" name="角丸四角形 10"/>
          <p:cNvSpPr/>
          <p:nvPr/>
        </p:nvSpPr>
        <p:spPr bwMode="auto">
          <a:xfrm>
            <a:off x="2426254" y="2959512"/>
            <a:ext cx="670384" cy="144020"/>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12" name="角丸四角形 11"/>
          <p:cNvSpPr/>
          <p:nvPr/>
        </p:nvSpPr>
        <p:spPr bwMode="auto">
          <a:xfrm>
            <a:off x="1773381" y="3256745"/>
            <a:ext cx="951436" cy="195278"/>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13" name="角丸四角形 12"/>
          <p:cNvSpPr/>
          <p:nvPr/>
        </p:nvSpPr>
        <p:spPr bwMode="auto">
          <a:xfrm>
            <a:off x="1747511" y="3981028"/>
            <a:ext cx="6136949" cy="360205"/>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14" name="角丸四角形 13"/>
          <p:cNvSpPr/>
          <p:nvPr/>
        </p:nvSpPr>
        <p:spPr bwMode="auto">
          <a:xfrm>
            <a:off x="3502885" y="2658478"/>
            <a:ext cx="3715713" cy="477470"/>
          </a:xfrm>
          <a:prstGeom prst="roundRect">
            <a:avLst/>
          </a:prstGeom>
          <a:solidFill>
            <a:schemeClr val="bg2"/>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200" dirty="0">
                <a:latin typeface="+mn-ea"/>
              </a:rPr>
              <a:t>1</a:t>
            </a:r>
            <a:r>
              <a:rPr lang="ja-JP" altLang="en-US" sz="1200" dirty="0">
                <a:latin typeface="+mn-ea"/>
              </a:rPr>
              <a:t>回目の実行を行った日時より前の日時を入力し</a:t>
            </a:r>
            <a:endParaRPr lang="en-US" altLang="ja-JP" sz="1200" dirty="0">
              <a:latin typeface="+mn-ea"/>
            </a:endParaRPr>
          </a:p>
          <a:p>
            <a:pPr algn="ctr"/>
            <a:r>
              <a:rPr lang="ja-JP" altLang="en-US" sz="1200" dirty="0">
                <a:latin typeface="+mn-ea"/>
              </a:rPr>
              <a:t>フィルタをクリック</a:t>
            </a:r>
            <a:endParaRPr lang="en-US" altLang="ja-JP" sz="1200" dirty="0">
              <a:latin typeface="+mn-ea"/>
            </a:endParaRPr>
          </a:p>
        </p:txBody>
      </p:sp>
      <p:sp>
        <p:nvSpPr>
          <p:cNvPr id="17" name="円形吹き出し 16"/>
          <p:cNvSpPr/>
          <p:nvPr/>
        </p:nvSpPr>
        <p:spPr bwMode="auto">
          <a:xfrm>
            <a:off x="3352114" y="2492800"/>
            <a:ext cx="301542" cy="275538"/>
          </a:xfrm>
          <a:prstGeom prst="wedgeEllipseCallout">
            <a:avLst>
              <a:gd name="adj1" fmla="val -154063"/>
              <a:gd name="adj2" fmla="val 140074"/>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a:latin typeface="+mn-ea"/>
              </a:rPr>
              <a:t>１</a:t>
            </a:r>
          </a:p>
        </p:txBody>
      </p:sp>
      <p:sp>
        <p:nvSpPr>
          <p:cNvPr id="18" name="円形吹き出し 17"/>
          <p:cNvSpPr/>
          <p:nvPr/>
        </p:nvSpPr>
        <p:spPr bwMode="auto">
          <a:xfrm>
            <a:off x="1468819" y="3278507"/>
            <a:ext cx="301542" cy="275538"/>
          </a:xfrm>
          <a:prstGeom prst="wedgeEllipseCallout">
            <a:avLst>
              <a:gd name="adj1" fmla="val 102314"/>
              <a:gd name="adj2" fmla="val 4313"/>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en-US" altLang="ja-JP" sz="1400" b="1" dirty="0">
                <a:latin typeface="+mn-ea"/>
              </a:rPr>
              <a:t>2</a:t>
            </a:r>
            <a:endParaRPr kumimoji="1" lang="ja-JP" altLang="en-US" sz="1400" b="1" dirty="0">
              <a:latin typeface="+mn-ea"/>
            </a:endParaRPr>
          </a:p>
        </p:txBody>
      </p:sp>
      <p:sp>
        <p:nvSpPr>
          <p:cNvPr id="19" name="角丸四角形 18"/>
          <p:cNvSpPr/>
          <p:nvPr/>
        </p:nvSpPr>
        <p:spPr bwMode="auto">
          <a:xfrm>
            <a:off x="3068371" y="4842937"/>
            <a:ext cx="2521047" cy="340886"/>
          </a:xfrm>
          <a:prstGeom prst="roundRect">
            <a:avLst/>
          </a:prstGeom>
          <a:solidFill>
            <a:schemeClr val="bg2"/>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a:latin typeface="+mn-ea"/>
              </a:rPr>
              <a:t>何も表示されないことを確認する</a:t>
            </a:r>
            <a:endParaRPr lang="en-US" altLang="ja-JP" sz="1200" dirty="0">
              <a:latin typeface="+mn-ea"/>
            </a:endParaRPr>
          </a:p>
        </p:txBody>
      </p:sp>
      <p:sp>
        <p:nvSpPr>
          <p:cNvPr id="20" name="円形吹き出し 19"/>
          <p:cNvSpPr/>
          <p:nvPr/>
        </p:nvSpPr>
        <p:spPr bwMode="auto">
          <a:xfrm>
            <a:off x="2917600" y="4688377"/>
            <a:ext cx="301542" cy="275538"/>
          </a:xfrm>
          <a:prstGeom prst="wedgeEllipseCallout">
            <a:avLst>
              <a:gd name="adj1" fmla="val 315"/>
              <a:gd name="adj2" fmla="val -203854"/>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3</a:t>
            </a:r>
            <a:endParaRPr kumimoji="1" lang="ja-JP" altLang="en-US" sz="1400" b="1" dirty="0">
              <a:latin typeface="+mn-ea"/>
            </a:endParaRPr>
          </a:p>
        </p:txBody>
      </p:sp>
    </p:spTree>
    <p:extLst>
      <p:ext uri="{BB962C8B-B14F-4D97-AF65-F5344CB8AC3E}">
        <p14:creationId xmlns:p14="http://schemas.microsoft.com/office/powerpoint/2010/main" val="892140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9388" y="3045072"/>
            <a:ext cx="8784000" cy="467239"/>
          </a:xfrm>
        </p:spPr>
        <p:txBody>
          <a:bodyPr/>
          <a:lstStyle/>
          <a:p>
            <a:r>
              <a:rPr kumimoji="1" lang="en-US" altLang="ja-JP" dirty="0"/>
              <a:t>A</a:t>
            </a:r>
            <a:r>
              <a:rPr kumimoji="1" lang="ja-JP" altLang="en-US" dirty="0"/>
              <a:t>　付録</a:t>
            </a:r>
          </a:p>
        </p:txBody>
      </p:sp>
    </p:spTree>
    <p:extLst>
      <p:ext uri="{BB962C8B-B14F-4D97-AF65-F5344CB8AC3E}">
        <p14:creationId xmlns:p14="http://schemas.microsoft.com/office/powerpoint/2010/main" val="330628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545581" y="1868694"/>
            <a:ext cx="6132696" cy="4368695"/>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ja-JP" altLang="en-US" dirty="0"/>
              <a:t>参考① </a:t>
            </a:r>
            <a:r>
              <a:rPr lang="en-US" altLang="ja-JP" dirty="0"/>
              <a:t>【Ansible-Legacy】</a:t>
            </a:r>
            <a:r>
              <a:rPr lang="ja-JP" altLang="en-US" dirty="0"/>
              <a:t>単体実行</a:t>
            </a:r>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作業実行</a:t>
            </a:r>
            <a:endParaRPr lang="en-US" altLang="ja-JP" dirty="0"/>
          </a:p>
          <a:p>
            <a:pPr lvl="1"/>
            <a:r>
              <a:rPr lang="en-US" altLang="ja-JP" dirty="0"/>
              <a:t>Ansible-Legacy</a:t>
            </a:r>
            <a:r>
              <a:rPr lang="ja-JP" altLang="en-US" dirty="0"/>
              <a:t>は「作業実行」メニューがあり</a:t>
            </a:r>
            <a:br>
              <a:rPr lang="en-US" altLang="ja-JP" dirty="0"/>
            </a:br>
            <a:r>
              <a:rPr lang="en-US" altLang="ja-JP" dirty="0"/>
              <a:t>Movement</a:t>
            </a:r>
            <a:r>
              <a:rPr lang="ja-JP" altLang="en-US" dirty="0"/>
              <a:t>ごとに個別実行や、ドライランが可能です。</a:t>
            </a:r>
          </a:p>
        </p:txBody>
      </p:sp>
      <p:sp>
        <p:nvSpPr>
          <p:cNvPr id="34" name="角丸四角形 33"/>
          <p:cNvSpPr/>
          <p:nvPr/>
        </p:nvSpPr>
        <p:spPr bwMode="auto">
          <a:xfrm>
            <a:off x="1513334" y="3184137"/>
            <a:ext cx="4978382" cy="387686"/>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43" name="角丸四角形 42"/>
          <p:cNvSpPr/>
          <p:nvPr/>
        </p:nvSpPr>
        <p:spPr bwMode="auto">
          <a:xfrm>
            <a:off x="1403560" y="5877340"/>
            <a:ext cx="1851705" cy="248473"/>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17" name="角丸四角形 16"/>
          <p:cNvSpPr/>
          <p:nvPr/>
        </p:nvSpPr>
        <p:spPr bwMode="auto">
          <a:xfrm>
            <a:off x="1475570" y="4704818"/>
            <a:ext cx="4587410" cy="288000"/>
          </a:xfrm>
          <a:prstGeom prst="roundRect">
            <a:avLst>
              <a:gd name="adj" fmla="val 576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19" name="角丸四角形 18"/>
          <p:cNvSpPr/>
          <p:nvPr/>
        </p:nvSpPr>
        <p:spPr bwMode="auto">
          <a:xfrm>
            <a:off x="6688274" y="3461009"/>
            <a:ext cx="2351548" cy="536374"/>
          </a:xfrm>
          <a:prstGeom prst="roundRect">
            <a:avLst/>
          </a:prstGeom>
          <a:solidFill>
            <a:schemeClr val="bg2"/>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a:latin typeface="+mn-ea"/>
              </a:rPr>
              <a:t>作成済みの</a:t>
            </a:r>
            <a:r>
              <a:rPr lang="en-US" altLang="ja-JP" sz="1200" dirty="0">
                <a:latin typeface="+mn-ea"/>
              </a:rPr>
              <a:t>Movement</a:t>
            </a:r>
            <a:r>
              <a:rPr lang="ja-JP" altLang="en-US" sz="1200" dirty="0">
                <a:latin typeface="+mn-ea"/>
              </a:rPr>
              <a:t>を選択</a:t>
            </a:r>
          </a:p>
        </p:txBody>
      </p:sp>
      <p:sp>
        <p:nvSpPr>
          <p:cNvPr id="18" name="円形吹き出し 17"/>
          <p:cNvSpPr/>
          <p:nvPr/>
        </p:nvSpPr>
        <p:spPr bwMode="auto">
          <a:xfrm>
            <a:off x="6595893" y="3365064"/>
            <a:ext cx="301542" cy="275538"/>
          </a:xfrm>
          <a:prstGeom prst="wedgeEllipseCallout">
            <a:avLst>
              <a:gd name="adj1" fmla="val -92292"/>
              <a:gd name="adj2" fmla="val -1944"/>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a:latin typeface="+mn-ea"/>
              </a:rPr>
              <a:t>１</a:t>
            </a:r>
          </a:p>
        </p:txBody>
      </p:sp>
      <p:sp>
        <p:nvSpPr>
          <p:cNvPr id="20" name="角丸四角形 19"/>
          <p:cNvSpPr/>
          <p:nvPr/>
        </p:nvSpPr>
        <p:spPr bwMode="auto">
          <a:xfrm>
            <a:off x="6706829" y="4204849"/>
            <a:ext cx="2351548" cy="691842"/>
          </a:xfrm>
          <a:prstGeom prst="roundRect">
            <a:avLst/>
          </a:prstGeom>
          <a:solidFill>
            <a:schemeClr val="bg2"/>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200" dirty="0">
                <a:latin typeface="+mn-ea"/>
              </a:rPr>
              <a:t>Movement</a:t>
            </a:r>
            <a:r>
              <a:rPr lang="ja-JP" altLang="en-US" sz="1200" dirty="0">
                <a:latin typeface="+mn-ea"/>
              </a:rPr>
              <a:t>と紐づいた</a:t>
            </a:r>
            <a:endParaRPr lang="en-US" altLang="ja-JP" sz="1200" dirty="0">
              <a:latin typeface="+mn-ea"/>
            </a:endParaRPr>
          </a:p>
          <a:p>
            <a:pPr algn="ctr"/>
            <a:r>
              <a:rPr lang="ja-JP" altLang="en-US" sz="1200" dirty="0">
                <a:latin typeface="+mn-ea"/>
              </a:rPr>
              <a:t>オペレーションを選択</a:t>
            </a:r>
          </a:p>
        </p:txBody>
      </p:sp>
      <p:sp>
        <p:nvSpPr>
          <p:cNvPr id="21" name="円形吹き出し 20"/>
          <p:cNvSpPr/>
          <p:nvPr/>
        </p:nvSpPr>
        <p:spPr bwMode="auto">
          <a:xfrm>
            <a:off x="6599250" y="4118227"/>
            <a:ext cx="301542" cy="275538"/>
          </a:xfrm>
          <a:prstGeom prst="wedgeEllipseCallout">
            <a:avLst>
              <a:gd name="adj1" fmla="val -365530"/>
              <a:gd name="adj2" fmla="val 239665"/>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a:latin typeface="+mn-ea"/>
              </a:rPr>
              <a:t>２</a:t>
            </a:r>
          </a:p>
        </p:txBody>
      </p:sp>
      <p:sp>
        <p:nvSpPr>
          <p:cNvPr id="24" name="角丸四角形 23"/>
          <p:cNvSpPr/>
          <p:nvPr/>
        </p:nvSpPr>
        <p:spPr bwMode="auto">
          <a:xfrm>
            <a:off x="5580140" y="5280152"/>
            <a:ext cx="3459682" cy="1082680"/>
          </a:xfrm>
          <a:prstGeom prst="roundRect">
            <a:avLst>
              <a:gd name="adj" fmla="val 15737"/>
            </a:avLst>
          </a:prstGeom>
          <a:solidFill>
            <a:schemeClr val="bg2"/>
          </a:solidFill>
          <a:ln w="127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ja-JP" altLang="en-US" sz="1200" dirty="0">
                <a:solidFill>
                  <a:srgbClr val="FF0000"/>
                </a:solidFill>
                <a:latin typeface="+mn-ea"/>
              </a:rPr>
              <a:t>　　</a:t>
            </a:r>
            <a:endParaRPr lang="en-US" altLang="ja-JP" sz="1200" dirty="0">
              <a:solidFill>
                <a:srgbClr val="FF0000"/>
              </a:solidFill>
              <a:latin typeface="+mn-ea"/>
            </a:endParaRPr>
          </a:p>
        </p:txBody>
      </p:sp>
      <p:sp>
        <p:nvSpPr>
          <p:cNvPr id="25" name="円形吹き出し 24"/>
          <p:cNvSpPr/>
          <p:nvPr/>
        </p:nvSpPr>
        <p:spPr bwMode="auto">
          <a:xfrm>
            <a:off x="5459854" y="5203126"/>
            <a:ext cx="301542" cy="275538"/>
          </a:xfrm>
          <a:prstGeom prst="wedgeEllipseCallout">
            <a:avLst>
              <a:gd name="adj1" fmla="val -796588"/>
              <a:gd name="adj2" fmla="val 234940"/>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kumimoji="1" lang="ja-JP" altLang="en-US" sz="1400" b="1" dirty="0">
                <a:latin typeface="+mn-ea"/>
              </a:rPr>
              <a:t>３</a:t>
            </a:r>
          </a:p>
        </p:txBody>
      </p:sp>
      <p:graphicFrame>
        <p:nvGraphicFramePr>
          <p:cNvPr id="5" name="表 4"/>
          <p:cNvGraphicFramePr>
            <a:graphicFrameLocks noGrp="1"/>
          </p:cNvGraphicFramePr>
          <p:nvPr>
            <p:extLst>
              <p:ext uri="{D42A27DB-BD31-4B8C-83A1-F6EECF244321}">
                <p14:modId xmlns:p14="http://schemas.microsoft.com/office/powerpoint/2010/main" val="3211599591"/>
              </p:ext>
            </p:extLst>
          </p:nvPr>
        </p:nvGraphicFramePr>
        <p:xfrm>
          <a:off x="5720988" y="5274952"/>
          <a:ext cx="3318834" cy="1097280"/>
        </p:xfrm>
        <a:graphic>
          <a:graphicData uri="http://schemas.openxmlformats.org/drawingml/2006/table">
            <a:tbl>
              <a:tblPr firstRow="1" bandRow="1">
                <a:tableStyleId>{5C22544A-7EE6-4342-B048-85BDC9FD1C3A}</a:tableStyleId>
              </a:tblPr>
              <a:tblGrid>
                <a:gridCol w="282415">
                  <a:extLst>
                    <a:ext uri="{9D8B030D-6E8A-4147-A177-3AD203B41FA5}">
                      <a16:colId xmlns:a16="http://schemas.microsoft.com/office/drawing/2014/main" val="3780613707"/>
                    </a:ext>
                  </a:extLst>
                </a:gridCol>
                <a:gridCol w="3036419">
                  <a:extLst>
                    <a:ext uri="{9D8B030D-6E8A-4147-A177-3AD203B41FA5}">
                      <a16:colId xmlns:a16="http://schemas.microsoft.com/office/drawing/2014/main" val="476858809"/>
                    </a:ext>
                  </a:extLst>
                </a:gridCol>
              </a:tblGrid>
              <a:tr h="212034">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tx1"/>
                          </a:solidFill>
                          <a:latin typeface="+mn-ea"/>
                        </a:rPr>
                        <a:t>ドライラン</a:t>
                      </a:r>
                      <a:endParaRPr lang="en-US" altLang="ja-JP" sz="1200" b="1" dirty="0">
                        <a:solidFill>
                          <a:schemeClr val="tx1"/>
                        </a:solidFill>
                        <a:latin typeface="+mn-ea"/>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kumimoji="1" lang="ja-JP" altLang="en-US"/>
                    </a:p>
                  </a:txBody>
                  <a:tcPr/>
                </a:tc>
                <a:extLst>
                  <a:ext uri="{0D108BD9-81ED-4DB2-BD59-A6C34878D82A}">
                    <a16:rowId xmlns:a16="http://schemas.microsoft.com/office/drawing/2014/main" val="3706850261"/>
                  </a:ext>
                </a:extLst>
              </a:tr>
              <a:tr h="212034">
                <a:tc>
                  <a:txBody>
                    <a:bodyPr/>
                    <a:lstStyle/>
                    <a:p>
                      <a:endParaRPr kumimoji="1" lang="ja-JP" altLang="en-US" sz="1200" b="0"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dirty="0">
                          <a:solidFill>
                            <a:schemeClr val="tx1"/>
                          </a:solidFill>
                          <a:latin typeface="+mn-ea"/>
                        </a:rPr>
                        <a:t>：プレイブックの接続確認</a:t>
                      </a:r>
                      <a:r>
                        <a:rPr lang="en-US" altLang="ja-JP" sz="1200" b="0" dirty="0">
                          <a:solidFill>
                            <a:schemeClr val="tx1"/>
                          </a:solidFill>
                          <a:latin typeface="+mn-ea"/>
                        </a:rPr>
                        <a:t>/</a:t>
                      </a:r>
                      <a:r>
                        <a:rPr lang="ja-JP" altLang="en-US" sz="1200" b="0" dirty="0">
                          <a:solidFill>
                            <a:schemeClr val="tx1"/>
                          </a:solidFill>
                          <a:latin typeface="+mn-ea"/>
                        </a:rPr>
                        <a:t>構文チェック</a:t>
                      </a:r>
                      <a:endParaRPr lang="en-US" altLang="ja-JP" sz="1200" b="0" dirty="0">
                        <a:solidFill>
                          <a:schemeClr val="tx1"/>
                        </a:solidFill>
                        <a:latin typeface="+mn-ea"/>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96984552"/>
                  </a:ext>
                </a:extLst>
              </a:tr>
              <a:tr h="212034">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tx1"/>
                          </a:solidFill>
                          <a:latin typeface="+mn-ea"/>
                        </a:rPr>
                        <a:t>実行</a:t>
                      </a:r>
                      <a:endParaRPr lang="en-US" altLang="ja-JP" sz="1200" b="1" dirty="0">
                        <a:solidFill>
                          <a:schemeClr val="tx1"/>
                        </a:solidFill>
                        <a:latin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a:p>
                  </a:txBody>
                  <a:tcPr/>
                </a:tc>
                <a:extLst>
                  <a:ext uri="{0D108BD9-81ED-4DB2-BD59-A6C34878D82A}">
                    <a16:rowId xmlns:a16="http://schemas.microsoft.com/office/drawing/2014/main" val="2573640616"/>
                  </a:ext>
                </a:extLst>
              </a:tr>
              <a:tr h="212034">
                <a:tc>
                  <a:txBody>
                    <a:bodyPr/>
                    <a:lstStyle/>
                    <a:p>
                      <a:endParaRPr kumimoji="1" lang="ja-JP" altLang="en-US" sz="120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dirty="0">
                          <a:solidFill>
                            <a:schemeClr val="tx1"/>
                          </a:solidFill>
                          <a:latin typeface="+mn-ea"/>
                        </a:rPr>
                        <a:t>：プレイブックを実行</a:t>
                      </a:r>
                      <a:endParaRPr lang="en-US" altLang="ja-JP" sz="1200" b="0" dirty="0">
                        <a:solidFill>
                          <a:schemeClr val="tx1"/>
                        </a:solidFill>
                        <a:latin typeface="+mn-ea"/>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851137"/>
                  </a:ext>
                </a:extLst>
              </a:tr>
            </a:tbl>
          </a:graphicData>
        </a:graphic>
      </p:graphicFrame>
    </p:spTree>
    <p:extLst>
      <p:ext uri="{BB962C8B-B14F-4D97-AF65-F5344CB8AC3E}">
        <p14:creationId xmlns:p14="http://schemas.microsoft.com/office/powerpoint/2010/main" val="42055917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615683" y="1669491"/>
            <a:ext cx="4003008" cy="4697141"/>
          </a:xfrm>
          <a:prstGeom prst="rect">
            <a:avLst/>
          </a:prstGeom>
        </p:spPr>
      </p:pic>
      <p:sp>
        <p:nvSpPr>
          <p:cNvPr id="2" name="タイトル 1"/>
          <p:cNvSpPr>
            <a:spLocks noGrp="1"/>
          </p:cNvSpPr>
          <p:nvPr>
            <p:ph type="title"/>
          </p:nvPr>
        </p:nvSpPr>
        <p:spPr>
          <a:xfrm>
            <a:off x="107380" y="115200"/>
            <a:ext cx="8784000" cy="468000"/>
          </a:xfrm>
        </p:spPr>
        <p:txBody>
          <a:bodyPr>
            <a:normAutofit/>
          </a:bodyPr>
          <a:lstStyle/>
          <a:p>
            <a:r>
              <a:rPr lang="ja-JP" altLang="en-US" dirty="0"/>
              <a:t>参考② </a:t>
            </a:r>
            <a:r>
              <a:rPr lang="en-US" altLang="ja-JP" dirty="0"/>
              <a:t>【Ansible-Legacy】</a:t>
            </a:r>
            <a:r>
              <a:rPr lang="ja-JP" altLang="en-US" dirty="0"/>
              <a:t>実行確認</a:t>
            </a:r>
          </a:p>
        </p:txBody>
      </p:sp>
      <p:sp>
        <p:nvSpPr>
          <p:cNvPr id="23" name="コンテンツ プレースホルダー 2"/>
          <p:cNvSpPr>
            <a:spLocks noGrp="1"/>
          </p:cNvSpPr>
          <p:nvPr>
            <p:ph sz="quarter" idx="10"/>
          </p:nvPr>
        </p:nvSpPr>
        <p:spPr>
          <a:xfrm>
            <a:off x="179512" y="836712"/>
            <a:ext cx="8964487" cy="5616476"/>
          </a:xfrm>
        </p:spPr>
        <p:txBody>
          <a:bodyPr/>
          <a:lstStyle/>
          <a:p>
            <a:r>
              <a:rPr lang="ja-JP" altLang="en-US" dirty="0"/>
              <a:t>作業結果確認</a:t>
            </a:r>
            <a:endParaRPr lang="en-US" altLang="ja-JP" dirty="0"/>
          </a:p>
          <a:p>
            <a:pPr lvl="1"/>
            <a:r>
              <a:rPr lang="ja-JP" altLang="en-US" dirty="0"/>
              <a:t>実行</a:t>
            </a:r>
            <a:r>
              <a:rPr lang="en-US" altLang="ja-JP" dirty="0"/>
              <a:t>(</a:t>
            </a:r>
            <a:r>
              <a:rPr lang="ja-JP" altLang="en-US" dirty="0"/>
              <a:t>またはドライラン</a:t>
            </a:r>
            <a:r>
              <a:rPr lang="en-US" altLang="ja-JP" dirty="0"/>
              <a:t>)</a:t>
            </a:r>
            <a:r>
              <a:rPr lang="ja-JP" altLang="en-US" dirty="0"/>
              <a:t>すると画面が切替わり、実行ステータスやログが表示されます。</a:t>
            </a:r>
          </a:p>
        </p:txBody>
      </p:sp>
      <p:sp>
        <p:nvSpPr>
          <p:cNvPr id="33" name="角丸四角形 32"/>
          <p:cNvSpPr/>
          <p:nvPr/>
        </p:nvSpPr>
        <p:spPr bwMode="auto">
          <a:xfrm>
            <a:off x="1600771" y="2636891"/>
            <a:ext cx="2602465" cy="3024420"/>
          </a:xfrm>
          <a:prstGeom prst="roundRect">
            <a:avLst>
              <a:gd name="adj" fmla="val 2149"/>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39" name="角丸四角形 38"/>
          <p:cNvSpPr/>
          <p:nvPr/>
        </p:nvSpPr>
        <p:spPr bwMode="auto">
          <a:xfrm>
            <a:off x="4860041" y="1607920"/>
            <a:ext cx="4103472" cy="498627"/>
          </a:xfrm>
          <a:prstGeom prst="roundRect">
            <a:avLst/>
          </a:prstGeom>
          <a:solidFill>
            <a:schemeClr val="bg2"/>
          </a:solidFill>
          <a:ln w="1905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a:latin typeface="+mn-ea"/>
              </a:rPr>
              <a:t>実行ステータスや、</a:t>
            </a:r>
            <a:endParaRPr lang="en-US" altLang="ja-JP" sz="1200" dirty="0">
              <a:latin typeface="+mn-ea"/>
            </a:endParaRPr>
          </a:p>
          <a:p>
            <a:pPr algn="ctr"/>
            <a:r>
              <a:rPr lang="ja-JP" altLang="en-US" sz="1200" dirty="0">
                <a:latin typeface="+mn-ea"/>
              </a:rPr>
              <a:t>投入データが確認可能です。</a:t>
            </a:r>
            <a:endParaRPr kumimoji="1" lang="en-US" altLang="ja-JP" sz="1200" dirty="0">
              <a:latin typeface="+mn-ea"/>
            </a:endParaRPr>
          </a:p>
        </p:txBody>
      </p:sp>
      <p:sp>
        <p:nvSpPr>
          <p:cNvPr id="41" name="角丸四角形 40"/>
          <p:cNvSpPr/>
          <p:nvPr/>
        </p:nvSpPr>
        <p:spPr bwMode="auto">
          <a:xfrm>
            <a:off x="4860040" y="2276840"/>
            <a:ext cx="4083154" cy="504070"/>
          </a:xfrm>
          <a:prstGeom prst="roundRect">
            <a:avLst/>
          </a:prstGeom>
          <a:solidFill>
            <a:schemeClr val="bg2"/>
          </a:solidFill>
          <a:ln w="1905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a:latin typeface="+mn-ea"/>
              </a:rPr>
              <a:t>実行ログや</a:t>
            </a:r>
            <a:r>
              <a:rPr kumimoji="1" lang="ja-JP" altLang="en-US" sz="1200" dirty="0">
                <a:latin typeface="+mn-ea"/>
              </a:rPr>
              <a:t>エラーログを</a:t>
            </a:r>
            <a:endParaRPr kumimoji="1" lang="en-US" altLang="ja-JP" sz="1200" dirty="0">
              <a:latin typeface="+mn-ea"/>
            </a:endParaRPr>
          </a:p>
          <a:p>
            <a:pPr algn="ctr"/>
            <a:r>
              <a:rPr kumimoji="1" lang="ja-JP" altLang="en-US" sz="1200" dirty="0">
                <a:latin typeface="+mn-ea"/>
              </a:rPr>
              <a:t>リアルタイムで確認可能です。</a:t>
            </a:r>
            <a:endParaRPr kumimoji="1" lang="en-US" altLang="ja-JP" sz="1200" dirty="0">
              <a:latin typeface="+mn-ea"/>
            </a:endParaRPr>
          </a:p>
        </p:txBody>
      </p:sp>
      <p:sp>
        <p:nvSpPr>
          <p:cNvPr id="29" name="円形吹き出し 28"/>
          <p:cNvSpPr/>
          <p:nvPr/>
        </p:nvSpPr>
        <p:spPr bwMode="auto">
          <a:xfrm>
            <a:off x="4570515" y="1592820"/>
            <a:ext cx="782123" cy="540000"/>
          </a:xfrm>
          <a:prstGeom prst="wedgeEllipseCallout">
            <a:avLst>
              <a:gd name="adj1" fmla="val -184631"/>
              <a:gd name="adj2" fmla="val 149453"/>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Point</a:t>
            </a:r>
            <a:endParaRPr kumimoji="1" lang="ja-JP" altLang="en-US" sz="1400" b="1" dirty="0">
              <a:latin typeface="+mn-ea"/>
            </a:endParaRPr>
          </a:p>
        </p:txBody>
      </p:sp>
      <p:sp>
        <p:nvSpPr>
          <p:cNvPr id="30" name="円形吹き出し 29"/>
          <p:cNvSpPr/>
          <p:nvPr/>
        </p:nvSpPr>
        <p:spPr bwMode="auto">
          <a:xfrm>
            <a:off x="4570514" y="2240910"/>
            <a:ext cx="782123" cy="540000"/>
          </a:xfrm>
          <a:prstGeom prst="wedgeEllipseCallout">
            <a:avLst>
              <a:gd name="adj1" fmla="val 48003"/>
              <a:gd name="adj2" fmla="val 94891"/>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Point</a:t>
            </a:r>
            <a:endParaRPr kumimoji="1" lang="ja-JP" altLang="en-US" sz="1400" b="1" dirty="0">
              <a:latin typeface="+mn-ea"/>
            </a:endParaRPr>
          </a:p>
        </p:txBody>
      </p:sp>
      <p:sp>
        <p:nvSpPr>
          <p:cNvPr id="13" name="角丸四角形 12"/>
          <p:cNvSpPr/>
          <p:nvPr/>
        </p:nvSpPr>
        <p:spPr bwMode="auto">
          <a:xfrm>
            <a:off x="1611579" y="4935451"/>
            <a:ext cx="2440119" cy="288040"/>
          </a:xfrm>
          <a:prstGeom prst="roundRect">
            <a:avLst>
              <a:gd name="adj" fmla="val 2149"/>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15" name="角丸四角形 14"/>
          <p:cNvSpPr/>
          <p:nvPr/>
        </p:nvSpPr>
        <p:spPr bwMode="auto">
          <a:xfrm>
            <a:off x="4857597" y="5445006"/>
            <a:ext cx="3853906" cy="498627"/>
          </a:xfrm>
          <a:prstGeom prst="roundRect">
            <a:avLst/>
          </a:prstGeom>
          <a:solidFill>
            <a:schemeClr val="bg2"/>
          </a:solidFill>
          <a:ln w="1905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dirty="0">
                <a:latin typeface="+mn-ea"/>
              </a:rPr>
              <a:t>投入データや結果データを</a:t>
            </a:r>
            <a:endParaRPr lang="en-US" altLang="ja-JP" sz="1200" dirty="0">
              <a:latin typeface="+mn-ea"/>
            </a:endParaRPr>
          </a:p>
          <a:p>
            <a:pPr algn="ctr"/>
            <a:r>
              <a:rPr lang="ja-JP" altLang="en-US" sz="1200" dirty="0">
                <a:latin typeface="+mn-ea"/>
              </a:rPr>
              <a:t>ダウンロードすることも可能です。</a:t>
            </a:r>
            <a:endParaRPr kumimoji="1" lang="en-US" altLang="ja-JP" sz="1200" dirty="0">
              <a:latin typeface="+mn-ea"/>
            </a:endParaRPr>
          </a:p>
        </p:txBody>
      </p:sp>
      <p:sp>
        <p:nvSpPr>
          <p:cNvPr id="14" name="円形吹き出し 13"/>
          <p:cNvSpPr/>
          <p:nvPr/>
        </p:nvSpPr>
        <p:spPr bwMode="auto">
          <a:xfrm>
            <a:off x="4442142" y="5335761"/>
            <a:ext cx="688799" cy="472187"/>
          </a:xfrm>
          <a:prstGeom prst="wedgeEllipseCallout">
            <a:avLst>
              <a:gd name="adj1" fmla="val -104741"/>
              <a:gd name="adj2" fmla="val -79729"/>
            </a:avLst>
          </a:prstGeom>
          <a:solidFill>
            <a:srgbClr val="FF0000"/>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algn="ctr"/>
            <a:r>
              <a:rPr lang="en-US" altLang="ja-JP" sz="1400" b="1" dirty="0">
                <a:latin typeface="+mn-ea"/>
              </a:rPr>
              <a:t>Point</a:t>
            </a:r>
            <a:endParaRPr kumimoji="1" lang="ja-JP" altLang="en-US" sz="1400" b="1" dirty="0">
              <a:latin typeface="+mn-ea"/>
            </a:endParaRPr>
          </a:p>
        </p:txBody>
      </p:sp>
      <p:grpSp>
        <p:nvGrpSpPr>
          <p:cNvPr id="9" name="グループ化 8"/>
          <p:cNvGrpSpPr/>
          <p:nvPr/>
        </p:nvGrpSpPr>
        <p:grpSpPr>
          <a:xfrm>
            <a:off x="4922353" y="3100673"/>
            <a:ext cx="4022792" cy="1834778"/>
            <a:chOff x="4892435" y="3034422"/>
            <a:chExt cx="4022792" cy="1834778"/>
          </a:xfrm>
        </p:grpSpPr>
        <p:pic>
          <p:nvPicPr>
            <p:cNvPr id="8" name="図 7"/>
            <p:cNvPicPr>
              <a:picLocks noChangeAspect="1"/>
            </p:cNvPicPr>
            <p:nvPr/>
          </p:nvPicPr>
          <p:blipFill rotWithShape="1">
            <a:blip r:embed="rId3"/>
            <a:srcRect b="22921"/>
            <a:stretch/>
          </p:blipFill>
          <p:spPr>
            <a:xfrm>
              <a:off x="4892435" y="3034422"/>
              <a:ext cx="4022792" cy="1834778"/>
            </a:xfrm>
            <a:prstGeom prst="rect">
              <a:avLst/>
            </a:prstGeom>
          </p:spPr>
        </p:pic>
        <p:pic>
          <p:nvPicPr>
            <p:cNvPr id="25" name="図 24"/>
            <p:cNvPicPr>
              <a:picLocks noChangeAspect="1"/>
            </p:cNvPicPr>
            <p:nvPr/>
          </p:nvPicPr>
          <p:blipFill rotWithShape="1">
            <a:blip r:embed="rId4"/>
            <a:srcRect t="-4131" r="770" b="5629"/>
            <a:stretch/>
          </p:blipFill>
          <p:spPr>
            <a:xfrm>
              <a:off x="5371342" y="3203625"/>
              <a:ext cx="3424315" cy="1315528"/>
            </a:xfrm>
            <a:prstGeom prst="rect">
              <a:avLst/>
            </a:prstGeom>
          </p:spPr>
        </p:pic>
      </p:grpSp>
      <p:sp>
        <p:nvSpPr>
          <p:cNvPr id="37" name="角丸四角形 36"/>
          <p:cNvSpPr/>
          <p:nvPr/>
        </p:nvSpPr>
        <p:spPr bwMode="auto">
          <a:xfrm>
            <a:off x="5401259" y="3306712"/>
            <a:ext cx="3424315" cy="1278692"/>
          </a:xfrm>
          <a:prstGeom prst="roundRect">
            <a:avLst>
              <a:gd name="adj" fmla="val 1584"/>
            </a:avLst>
          </a:prstGeom>
          <a:noFill/>
          <a:ln w="28575">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Tree>
    <p:extLst>
      <p:ext uri="{BB962C8B-B14F-4D97-AF65-F5344CB8AC3E}">
        <p14:creationId xmlns:p14="http://schemas.microsoft.com/office/powerpoint/2010/main" val="6306511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8686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1.1</a:t>
            </a:r>
            <a:r>
              <a:rPr lang="ja-JP" altLang="en-US" dirty="0"/>
              <a:t> はじめに </a:t>
            </a:r>
            <a:r>
              <a:rPr lang="en-US" altLang="ja-JP" dirty="0"/>
              <a:t>(2/2)</a:t>
            </a:r>
            <a:endParaRPr lang="ja-JP" altLang="en-US" dirty="0"/>
          </a:p>
        </p:txBody>
      </p:sp>
      <p:pic>
        <p:nvPicPr>
          <p:cNvPr id="1026" name="Picture 2" descr="概要イメージ図"/>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450" y="2420274"/>
            <a:ext cx="7963550" cy="3981775"/>
          </a:xfrm>
          <a:prstGeom prst="rect">
            <a:avLst/>
          </a:prstGeom>
          <a:noFill/>
          <a:extLst>
            <a:ext uri="{909E8E84-426E-40DD-AFC4-6F175D3DCCD1}">
              <a14:hiddenFill xmlns:a14="http://schemas.microsoft.com/office/drawing/2010/main">
                <a:solidFill>
                  <a:srgbClr val="FFFFFF"/>
                </a:solidFill>
              </a14:hiddenFill>
            </a:ext>
          </a:extLst>
        </p:spPr>
      </p:pic>
      <p:sp>
        <p:nvSpPr>
          <p:cNvPr id="21" name="コンテンツ プレースホルダー 2"/>
          <p:cNvSpPr>
            <a:spLocks noGrp="1"/>
          </p:cNvSpPr>
          <p:nvPr>
            <p:ph sz="quarter" idx="10"/>
          </p:nvPr>
        </p:nvSpPr>
        <p:spPr>
          <a:xfrm>
            <a:off x="252833" y="836712"/>
            <a:ext cx="8639767" cy="5688718"/>
          </a:xfrm>
        </p:spPr>
        <p:txBody>
          <a:bodyPr>
            <a:normAutofit/>
          </a:bodyPr>
          <a:lstStyle/>
          <a:p>
            <a:r>
              <a:rPr lang="ja-JP" altLang="en-US" dirty="0"/>
              <a:t>本クイックスタートで体感できる主な</a:t>
            </a:r>
            <a:r>
              <a:rPr lang="en-US" altLang="ja-JP" dirty="0"/>
              <a:t>ITA</a:t>
            </a:r>
            <a:r>
              <a:rPr lang="ja-JP" altLang="en-US" dirty="0"/>
              <a:t>機能の範囲</a:t>
            </a:r>
            <a:endParaRPr lang="en-US" altLang="ja-JP" dirty="0"/>
          </a:p>
          <a:p>
            <a:pPr marL="180000" lvl="1" indent="0">
              <a:buNone/>
            </a:pPr>
            <a:r>
              <a:rPr lang="ja-JP" altLang="en-US" dirty="0"/>
              <a:t> ・自動化ソフトウェア</a:t>
            </a:r>
            <a:r>
              <a:rPr lang="en-US" altLang="ja-JP" dirty="0"/>
              <a:t>(</a:t>
            </a:r>
            <a:r>
              <a:rPr lang="en-US" altLang="ja-JP" dirty="0" err="1"/>
              <a:t>Ansible</a:t>
            </a:r>
            <a:r>
              <a:rPr lang="en-US" altLang="ja-JP" dirty="0"/>
              <a:t>)</a:t>
            </a:r>
            <a:r>
              <a:rPr lang="ja-JP" altLang="en-US" dirty="0"/>
              <a:t>との連携</a:t>
            </a:r>
          </a:p>
          <a:p>
            <a:pPr marL="180000" lvl="1" indent="0">
              <a:buNone/>
            </a:pPr>
            <a:r>
              <a:rPr lang="ja-JP" altLang="en-US" dirty="0"/>
              <a:t> ・パラメータ管理</a:t>
            </a:r>
            <a:r>
              <a:rPr lang="en-US" altLang="ja-JP" dirty="0"/>
              <a:t>(</a:t>
            </a:r>
            <a:r>
              <a:rPr lang="ja-JP" altLang="en-US" dirty="0"/>
              <a:t>メニュー作成・登録・履歴管理等</a:t>
            </a:r>
            <a:r>
              <a:rPr lang="en-US" altLang="ja-JP" dirty="0"/>
              <a:t>)</a:t>
            </a:r>
            <a:endParaRPr lang="ja-JP" altLang="en-US" dirty="0"/>
          </a:p>
          <a:p>
            <a:pPr marL="180000" lvl="1" indent="0">
              <a:buNone/>
            </a:pPr>
            <a:r>
              <a:rPr lang="ja-JP" altLang="en-US" dirty="0"/>
              <a:t> ・変数紐付け</a:t>
            </a:r>
            <a:r>
              <a:rPr lang="en-US" altLang="ja-JP" dirty="0"/>
              <a:t>(</a:t>
            </a:r>
            <a:r>
              <a:rPr lang="ja-JP" altLang="en-US" dirty="0"/>
              <a:t>代入値自動登録</a:t>
            </a:r>
            <a:r>
              <a:rPr lang="en-US" altLang="ja-JP" dirty="0"/>
              <a:t>)</a:t>
            </a:r>
            <a:endParaRPr lang="ja-JP" altLang="en-US" dirty="0"/>
          </a:p>
          <a:p>
            <a:pPr lvl="1"/>
            <a:endParaRPr lang="en-US" altLang="ja-JP" dirty="0"/>
          </a:p>
          <a:p>
            <a:pPr lvl="1"/>
            <a:endParaRPr lang="en-US" altLang="ja-JP" dirty="0"/>
          </a:p>
          <a:p>
            <a:pPr lvl="1"/>
            <a:endParaRPr lang="en-US" altLang="ja-JP" dirty="0"/>
          </a:p>
          <a:p>
            <a:pPr marL="180000" lvl="1" indent="0">
              <a:buNone/>
            </a:pPr>
            <a:r>
              <a:rPr lang="en-US" altLang="ja-JP" dirty="0"/>
              <a:t>   </a:t>
            </a:r>
          </a:p>
        </p:txBody>
      </p:sp>
      <p:sp>
        <p:nvSpPr>
          <p:cNvPr id="26" name="フリーフォーム 25"/>
          <p:cNvSpPr/>
          <p:nvPr/>
        </p:nvSpPr>
        <p:spPr bwMode="auto">
          <a:xfrm>
            <a:off x="540049" y="2938608"/>
            <a:ext cx="6823975" cy="2803951"/>
          </a:xfrm>
          <a:custGeom>
            <a:avLst/>
            <a:gdLst>
              <a:gd name="connsiteX0" fmla="*/ 0 w 7404653"/>
              <a:gd name="connsiteY0" fmla="*/ 0 h 3001617"/>
              <a:gd name="connsiteX1" fmla="*/ 0 w 7404653"/>
              <a:gd name="connsiteY1" fmla="*/ 0 h 3001617"/>
              <a:gd name="connsiteX2" fmla="*/ 119270 w 7404653"/>
              <a:gd name="connsiteY2" fmla="*/ 9939 h 3001617"/>
              <a:gd name="connsiteX3" fmla="*/ 208722 w 7404653"/>
              <a:gd name="connsiteY3" fmla="*/ 19878 h 3001617"/>
              <a:gd name="connsiteX4" fmla="*/ 1461053 w 7404653"/>
              <a:gd name="connsiteY4" fmla="*/ 29817 h 3001617"/>
              <a:gd name="connsiteX5" fmla="*/ 1520687 w 7404653"/>
              <a:gd name="connsiteY5" fmla="*/ 39756 h 3001617"/>
              <a:gd name="connsiteX6" fmla="*/ 1570383 w 7404653"/>
              <a:gd name="connsiteY6" fmla="*/ 49695 h 3001617"/>
              <a:gd name="connsiteX7" fmla="*/ 1659835 w 7404653"/>
              <a:gd name="connsiteY7" fmla="*/ 49695 h 3001617"/>
              <a:gd name="connsiteX8" fmla="*/ 1659835 w 7404653"/>
              <a:gd name="connsiteY8" fmla="*/ 367748 h 3001617"/>
              <a:gd name="connsiteX9" fmla="*/ 4711148 w 7404653"/>
              <a:gd name="connsiteY9" fmla="*/ 367748 h 3001617"/>
              <a:gd name="connsiteX10" fmla="*/ 4989444 w 7404653"/>
              <a:gd name="connsiteY10" fmla="*/ 367748 h 3001617"/>
              <a:gd name="connsiteX11" fmla="*/ 4989444 w 7404653"/>
              <a:gd name="connsiteY11" fmla="*/ 139148 h 3001617"/>
              <a:gd name="connsiteX12" fmla="*/ 6480313 w 7404653"/>
              <a:gd name="connsiteY12" fmla="*/ 139148 h 3001617"/>
              <a:gd name="connsiteX13" fmla="*/ 6480313 w 7404653"/>
              <a:gd name="connsiteY13" fmla="*/ 2176669 h 3001617"/>
              <a:gd name="connsiteX14" fmla="*/ 7404653 w 7404653"/>
              <a:gd name="connsiteY14" fmla="*/ 2176669 h 3001617"/>
              <a:gd name="connsiteX15" fmla="*/ 7404653 w 7404653"/>
              <a:gd name="connsiteY15" fmla="*/ 3001617 h 3001617"/>
              <a:gd name="connsiteX16" fmla="*/ 6420679 w 7404653"/>
              <a:gd name="connsiteY16" fmla="*/ 3001617 h 3001617"/>
              <a:gd name="connsiteX17" fmla="*/ 6361044 w 7404653"/>
              <a:gd name="connsiteY17" fmla="*/ 3001617 h 3001617"/>
              <a:gd name="connsiteX18" fmla="*/ 6361044 w 7404653"/>
              <a:gd name="connsiteY18" fmla="*/ 675861 h 3001617"/>
              <a:gd name="connsiteX19" fmla="*/ 4949687 w 7404653"/>
              <a:gd name="connsiteY19" fmla="*/ 675861 h 3001617"/>
              <a:gd name="connsiteX20" fmla="*/ 4949687 w 7404653"/>
              <a:gd name="connsiteY20" fmla="*/ 2971800 h 3001617"/>
              <a:gd name="connsiteX21" fmla="*/ 5029200 w 7404653"/>
              <a:gd name="connsiteY21" fmla="*/ 2961861 h 3001617"/>
              <a:gd name="connsiteX22" fmla="*/ 1292087 w 7404653"/>
              <a:gd name="connsiteY22" fmla="*/ 2961861 h 3001617"/>
              <a:gd name="connsiteX23" fmla="*/ 1292087 w 7404653"/>
              <a:gd name="connsiteY23" fmla="*/ 1500808 h 3001617"/>
              <a:gd name="connsiteX24" fmla="*/ 0 w 7404653"/>
              <a:gd name="connsiteY24" fmla="*/ 1500808 h 3001617"/>
              <a:gd name="connsiteX25" fmla="*/ 0 w 7404653"/>
              <a:gd name="connsiteY25" fmla="*/ 0 h 3001617"/>
              <a:gd name="connsiteX26" fmla="*/ 0 w 7404653"/>
              <a:gd name="connsiteY26" fmla="*/ 0 h 3001617"/>
              <a:gd name="connsiteX0" fmla="*/ 0 w 7404653"/>
              <a:gd name="connsiteY0" fmla="*/ 0 h 3001617"/>
              <a:gd name="connsiteX1" fmla="*/ 0 w 7404653"/>
              <a:gd name="connsiteY1" fmla="*/ 0 h 3001617"/>
              <a:gd name="connsiteX2" fmla="*/ 119270 w 7404653"/>
              <a:gd name="connsiteY2" fmla="*/ 9939 h 3001617"/>
              <a:gd name="connsiteX3" fmla="*/ 208722 w 7404653"/>
              <a:gd name="connsiteY3" fmla="*/ 19878 h 3001617"/>
              <a:gd name="connsiteX4" fmla="*/ 1461053 w 7404653"/>
              <a:gd name="connsiteY4" fmla="*/ 29817 h 3001617"/>
              <a:gd name="connsiteX5" fmla="*/ 1520687 w 7404653"/>
              <a:gd name="connsiteY5" fmla="*/ 39756 h 3001617"/>
              <a:gd name="connsiteX6" fmla="*/ 1570383 w 7404653"/>
              <a:gd name="connsiteY6" fmla="*/ 49695 h 3001617"/>
              <a:gd name="connsiteX7" fmla="*/ 1659835 w 7404653"/>
              <a:gd name="connsiteY7" fmla="*/ 49695 h 3001617"/>
              <a:gd name="connsiteX8" fmla="*/ 1659835 w 7404653"/>
              <a:gd name="connsiteY8" fmla="*/ 367748 h 3001617"/>
              <a:gd name="connsiteX9" fmla="*/ 4711148 w 7404653"/>
              <a:gd name="connsiteY9" fmla="*/ 367748 h 3001617"/>
              <a:gd name="connsiteX10" fmla="*/ 4989444 w 7404653"/>
              <a:gd name="connsiteY10" fmla="*/ 367748 h 3001617"/>
              <a:gd name="connsiteX11" fmla="*/ 4989444 w 7404653"/>
              <a:gd name="connsiteY11" fmla="*/ 139148 h 3001617"/>
              <a:gd name="connsiteX12" fmla="*/ 6480313 w 7404653"/>
              <a:gd name="connsiteY12" fmla="*/ 139148 h 3001617"/>
              <a:gd name="connsiteX13" fmla="*/ 6480313 w 7404653"/>
              <a:gd name="connsiteY13" fmla="*/ 2176669 h 3001617"/>
              <a:gd name="connsiteX14" fmla="*/ 7404653 w 7404653"/>
              <a:gd name="connsiteY14" fmla="*/ 2176669 h 3001617"/>
              <a:gd name="connsiteX15" fmla="*/ 7404653 w 7404653"/>
              <a:gd name="connsiteY15" fmla="*/ 3001617 h 3001617"/>
              <a:gd name="connsiteX16" fmla="*/ 6420679 w 7404653"/>
              <a:gd name="connsiteY16" fmla="*/ 3001617 h 3001617"/>
              <a:gd name="connsiteX17" fmla="*/ 6361044 w 7404653"/>
              <a:gd name="connsiteY17" fmla="*/ 3001617 h 3001617"/>
              <a:gd name="connsiteX18" fmla="*/ 6361044 w 7404653"/>
              <a:gd name="connsiteY18" fmla="*/ 675861 h 3001617"/>
              <a:gd name="connsiteX19" fmla="*/ 4949687 w 7404653"/>
              <a:gd name="connsiteY19" fmla="*/ 675861 h 3001617"/>
              <a:gd name="connsiteX20" fmla="*/ 4949687 w 7404653"/>
              <a:gd name="connsiteY20" fmla="*/ 2971800 h 3001617"/>
              <a:gd name="connsiteX21" fmla="*/ 4890052 w 7404653"/>
              <a:gd name="connsiteY21" fmla="*/ 2961861 h 3001617"/>
              <a:gd name="connsiteX22" fmla="*/ 1292087 w 7404653"/>
              <a:gd name="connsiteY22" fmla="*/ 2961861 h 3001617"/>
              <a:gd name="connsiteX23" fmla="*/ 1292087 w 7404653"/>
              <a:gd name="connsiteY23" fmla="*/ 1500808 h 3001617"/>
              <a:gd name="connsiteX24" fmla="*/ 0 w 7404653"/>
              <a:gd name="connsiteY24" fmla="*/ 1500808 h 3001617"/>
              <a:gd name="connsiteX25" fmla="*/ 0 w 7404653"/>
              <a:gd name="connsiteY25" fmla="*/ 0 h 3001617"/>
              <a:gd name="connsiteX26" fmla="*/ 0 w 7404653"/>
              <a:gd name="connsiteY26" fmla="*/ 0 h 3001617"/>
              <a:gd name="connsiteX0" fmla="*/ 0 w 7404653"/>
              <a:gd name="connsiteY0" fmla="*/ 0 h 3001617"/>
              <a:gd name="connsiteX1" fmla="*/ 0 w 7404653"/>
              <a:gd name="connsiteY1" fmla="*/ 0 h 3001617"/>
              <a:gd name="connsiteX2" fmla="*/ 208722 w 7404653"/>
              <a:gd name="connsiteY2" fmla="*/ 19878 h 3001617"/>
              <a:gd name="connsiteX3" fmla="*/ 1461053 w 7404653"/>
              <a:gd name="connsiteY3" fmla="*/ 29817 h 3001617"/>
              <a:gd name="connsiteX4" fmla="*/ 1520687 w 7404653"/>
              <a:gd name="connsiteY4" fmla="*/ 39756 h 3001617"/>
              <a:gd name="connsiteX5" fmla="*/ 1570383 w 7404653"/>
              <a:gd name="connsiteY5" fmla="*/ 49695 h 3001617"/>
              <a:gd name="connsiteX6" fmla="*/ 1659835 w 7404653"/>
              <a:gd name="connsiteY6" fmla="*/ 49695 h 3001617"/>
              <a:gd name="connsiteX7" fmla="*/ 1659835 w 7404653"/>
              <a:gd name="connsiteY7" fmla="*/ 367748 h 3001617"/>
              <a:gd name="connsiteX8" fmla="*/ 4711148 w 7404653"/>
              <a:gd name="connsiteY8" fmla="*/ 367748 h 3001617"/>
              <a:gd name="connsiteX9" fmla="*/ 4989444 w 7404653"/>
              <a:gd name="connsiteY9" fmla="*/ 367748 h 3001617"/>
              <a:gd name="connsiteX10" fmla="*/ 4989444 w 7404653"/>
              <a:gd name="connsiteY10" fmla="*/ 139148 h 3001617"/>
              <a:gd name="connsiteX11" fmla="*/ 6480313 w 7404653"/>
              <a:gd name="connsiteY11" fmla="*/ 139148 h 3001617"/>
              <a:gd name="connsiteX12" fmla="*/ 6480313 w 7404653"/>
              <a:gd name="connsiteY12" fmla="*/ 2176669 h 3001617"/>
              <a:gd name="connsiteX13" fmla="*/ 7404653 w 7404653"/>
              <a:gd name="connsiteY13" fmla="*/ 2176669 h 3001617"/>
              <a:gd name="connsiteX14" fmla="*/ 7404653 w 7404653"/>
              <a:gd name="connsiteY14" fmla="*/ 3001617 h 3001617"/>
              <a:gd name="connsiteX15" fmla="*/ 6420679 w 7404653"/>
              <a:gd name="connsiteY15" fmla="*/ 3001617 h 3001617"/>
              <a:gd name="connsiteX16" fmla="*/ 6361044 w 7404653"/>
              <a:gd name="connsiteY16" fmla="*/ 3001617 h 3001617"/>
              <a:gd name="connsiteX17" fmla="*/ 6361044 w 7404653"/>
              <a:gd name="connsiteY17" fmla="*/ 675861 h 3001617"/>
              <a:gd name="connsiteX18" fmla="*/ 4949687 w 7404653"/>
              <a:gd name="connsiteY18" fmla="*/ 675861 h 3001617"/>
              <a:gd name="connsiteX19" fmla="*/ 4949687 w 7404653"/>
              <a:gd name="connsiteY19" fmla="*/ 2971800 h 3001617"/>
              <a:gd name="connsiteX20" fmla="*/ 4890052 w 7404653"/>
              <a:gd name="connsiteY20" fmla="*/ 2961861 h 3001617"/>
              <a:gd name="connsiteX21" fmla="*/ 1292087 w 7404653"/>
              <a:gd name="connsiteY21" fmla="*/ 2961861 h 3001617"/>
              <a:gd name="connsiteX22" fmla="*/ 1292087 w 7404653"/>
              <a:gd name="connsiteY22" fmla="*/ 1500808 h 3001617"/>
              <a:gd name="connsiteX23" fmla="*/ 0 w 7404653"/>
              <a:gd name="connsiteY23" fmla="*/ 1500808 h 3001617"/>
              <a:gd name="connsiteX24" fmla="*/ 0 w 7404653"/>
              <a:gd name="connsiteY24" fmla="*/ 0 h 3001617"/>
              <a:gd name="connsiteX25" fmla="*/ 0 w 7404653"/>
              <a:gd name="connsiteY25" fmla="*/ 0 h 3001617"/>
              <a:gd name="connsiteX0" fmla="*/ 0 w 7404653"/>
              <a:gd name="connsiteY0" fmla="*/ 0 h 3001617"/>
              <a:gd name="connsiteX1" fmla="*/ 0 w 7404653"/>
              <a:gd name="connsiteY1" fmla="*/ 0 h 3001617"/>
              <a:gd name="connsiteX2" fmla="*/ 1461053 w 7404653"/>
              <a:gd name="connsiteY2" fmla="*/ 29817 h 3001617"/>
              <a:gd name="connsiteX3" fmla="*/ 1520687 w 7404653"/>
              <a:gd name="connsiteY3" fmla="*/ 39756 h 3001617"/>
              <a:gd name="connsiteX4" fmla="*/ 1570383 w 7404653"/>
              <a:gd name="connsiteY4" fmla="*/ 49695 h 3001617"/>
              <a:gd name="connsiteX5" fmla="*/ 1659835 w 7404653"/>
              <a:gd name="connsiteY5" fmla="*/ 49695 h 3001617"/>
              <a:gd name="connsiteX6" fmla="*/ 1659835 w 7404653"/>
              <a:gd name="connsiteY6" fmla="*/ 367748 h 3001617"/>
              <a:gd name="connsiteX7" fmla="*/ 4711148 w 7404653"/>
              <a:gd name="connsiteY7" fmla="*/ 367748 h 3001617"/>
              <a:gd name="connsiteX8" fmla="*/ 4989444 w 7404653"/>
              <a:gd name="connsiteY8" fmla="*/ 367748 h 3001617"/>
              <a:gd name="connsiteX9" fmla="*/ 4989444 w 7404653"/>
              <a:gd name="connsiteY9" fmla="*/ 139148 h 3001617"/>
              <a:gd name="connsiteX10" fmla="*/ 6480313 w 7404653"/>
              <a:gd name="connsiteY10" fmla="*/ 139148 h 3001617"/>
              <a:gd name="connsiteX11" fmla="*/ 6480313 w 7404653"/>
              <a:gd name="connsiteY11" fmla="*/ 2176669 h 3001617"/>
              <a:gd name="connsiteX12" fmla="*/ 7404653 w 7404653"/>
              <a:gd name="connsiteY12" fmla="*/ 2176669 h 3001617"/>
              <a:gd name="connsiteX13" fmla="*/ 7404653 w 7404653"/>
              <a:gd name="connsiteY13" fmla="*/ 3001617 h 3001617"/>
              <a:gd name="connsiteX14" fmla="*/ 6420679 w 7404653"/>
              <a:gd name="connsiteY14" fmla="*/ 3001617 h 3001617"/>
              <a:gd name="connsiteX15" fmla="*/ 6361044 w 7404653"/>
              <a:gd name="connsiteY15" fmla="*/ 3001617 h 3001617"/>
              <a:gd name="connsiteX16" fmla="*/ 6361044 w 7404653"/>
              <a:gd name="connsiteY16" fmla="*/ 675861 h 3001617"/>
              <a:gd name="connsiteX17" fmla="*/ 4949687 w 7404653"/>
              <a:gd name="connsiteY17" fmla="*/ 675861 h 3001617"/>
              <a:gd name="connsiteX18" fmla="*/ 4949687 w 7404653"/>
              <a:gd name="connsiteY18" fmla="*/ 2971800 h 3001617"/>
              <a:gd name="connsiteX19" fmla="*/ 4890052 w 7404653"/>
              <a:gd name="connsiteY19" fmla="*/ 2961861 h 3001617"/>
              <a:gd name="connsiteX20" fmla="*/ 1292087 w 7404653"/>
              <a:gd name="connsiteY20" fmla="*/ 2961861 h 3001617"/>
              <a:gd name="connsiteX21" fmla="*/ 1292087 w 7404653"/>
              <a:gd name="connsiteY21" fmla="*/ 1500808 h 3001617"/>
              <a:gd name="connsiteX22" fmla="*/ 0 w 7404653"/>
              <a:gd name="connsiteY22" fmla="*/ 1500808 h 3001617"/>
              <a:gd name="connsiteX23" fmla="*/ 0 w 7404653"/>
              <a:gd name="connsiteY23" fmla="*/ 0 h 3001617"/>
              <a:gd name="connsiteX24" fmla="*/ 0 w 7404653"/>
              <a:gd name="connsiteY24" fmla="*/ 0 h 3001617"/>
              <a:gd name="connsiteX0" fmla="*/ 0 w 7404653"/>
              <a:gd name="connsiteY0" fmla="*/ 0 h 3001617"/>
              <a:gd name="connsiteX1" fmla="*/ 0 w 7404653"/>
              <a:gd name="connsiteY1" fmla="*/ 0 h 3001617"/>
              <a:gd name="connsiteX2" fmla="*/ 1461053 w 7404653"/>
              <a:gd name="connsiteY2" fmla="*/ 29817 h 3001617"/>
              <a:gd name="connsiteX3" fmla="*/ 1520687 w 7404653"/>
              <a:gd name="connsiteY3" fmla="*/ 39756 h 3001617"/>
              <a:gd name="connsiteX4" fmla="*/ 1659835 w 7404653"/>
              <a:gd name="connsiteY4" fmla="*/ 49695 h 3001617"/>
              <a:gd name="connsiteX5" fmla="*/ 1659835 w 7404653"/>
              <a:gd name="connsiteY5" fmla="*/ 367748 h 3001617"/>
              <a:gd name="connsiteX6" fmla="*/ 4711148 w 7404653"/>
              <a:gd name="connsiteY6" fmla="*/ 367748 h 3001617"/>
              <a:gd name="connsiteX7" fmla="*/ 4989444 w 7404653"/>
              <a:gd name="connsiteY7" fmla="*/ 367748 h 3001617"/>
              <a:gd name="connsiteX8" fmla="*/ 4989444 w 7404653"/>
              <a:gd name="connsiteY8" fmla="*/ 139148 h 3001617"/>
              <a:gd name="connsiteX9" fmla="*/ 6480313 w 7404653"/>
              <a:gd name="connsiteY9" fmla="*/ 139148 h 3001617"/>
              <a:gd name="connsiteX10" fmla="*/ 6480313 w 7404653"/>
              <a:gd name="connsiteY10" fmla="*/ 2176669 h 3001617"/>
              <a:gd name="connsiteX11" fmla="*/ 7404653 w 7404653"/>
              <a:gd name="connsiteY11" fmla="*/ 2176669 h 3001617"/>
              <a:gd name="connsiteX12" fmla="*/ 7404653 w 7404653"/>
              <a:gd name="connsiteY12" fmla="*/ 3001617 h 3001617"/>
              <a:gd name="connsiteX13" fmla="*/ 6420679 w 7404653"/>
              <a:gd name="connsiteY13" fmla="*/ 3001617 h 3001617"/>
              <a:gd name="connsiteX14" fmla="*/ 6361044 w 7404653"/>
              <a:gd name="connsiteY14" fmla="*/ 3001617 h 3001617"/>
              <a:gd name="connsiteX15" fmla="*/ 6361044 w 7404653"/>
              <a:gd name="connsiteY15" fmla="*/ 675861 h 3001617"/>
              <a:gd name="connsiteX16" fmla="*/ 4949687 w 7404653"/>
              <a:gd name="connsiteY16" fmla="*/ 675861 h 3001617"/>
              <a:gd name="connsiteX17" fmla="*/ 4949687 w 7404653"/>
              <a:gd name="connsiteY17" fmla="*/ 2971800 h 3001617"/>
              <a:gd name="connsiteX18" fmla="*/ 4890052 w 7404653"/>
              <a:gd name="connsiteY18" fmla="*/ 2961861 h 3001617"/>
              <a:gd name="connsiteX19" fmla="*/ 1292087 w 7404653"/>
              <a:gd name="connsiteY19" fmla="*/ 2961861 h 3001617"/>
              <a:gd name="connsiteX20" fmla="*/ 1292087 w 7404653"/>
              <a:gd name="connsiteY20" fmla="*/ 1500808 h 3001617"/>
              <a:gd name="connsiteX21" fmla="*/ 0 w 7404653"/>
              <a:gd name="connsiteY21" fmla="*/ 1500808 h 3001617"/>
              <a:gd name="connsiteX22" fmla="*/ 0 w 7404653"/>
              <a:gd name="connsiteY22" fmla="*/ 0 h 3001617"/>
              <a:gd name="connsiteX23" fmla="*/ 0 w 7404653"/>
              <a:gd name="connsiteY23" fmla="*/ 0 h 3001617"/>
              <a:gd name="connsiteX0" fmla="*/ 0 w 7404653"/>
              <a:gd name="connsiteY0" fmla="*/ 0 h 3001617"/>
              <a:gd name="connsiteX1" fmla="*/ 0 w 7404653"/>
              <a:gd name="connsiteY1" fmla="*/ 0 h 3001617"/>
              <a:gd name="connsiteX2" fmla="*/ 1461053 w 7404653"/>
              <a:gd name="connsiteY2" fmla="*/ 29817 h 3001617"/>
              <a:gd name="connsiteX3" fmla="*/ 1659835 w 7404653"/>
              <a:gd name="connsiteY3" fmla="*/ 49695 h 3001617"/>
              <a:gd name="connsiteX4" fmla="*/ 1659835 w 7404653"/>
              <a:gd name="connsiteY4" fmla="*/ 367748 h 3001617"/>
              <a:gd name="connsiteX5" fmla="*/ 4711148 w 7404653"/>
              <a:gd name="connsiteY5" fmla="*/ 367748 h 3001617"/>
              <a:gd name="connsiteX6" fmla="*/ 4989444 w 7404653"/>
              <a:gd name="connsiteY6" fmla="*/ 367748 h 3001617"/>
              <a:gd name="connsiteX7" fmla="*/ 4989444 w 7404653"/>
              <a:gd name="connsiteY7" fmla="*/ 139148 h 3001617"/>
              <a:gd name="connsiteX8" fmla="*/ 6480313 w 7404653"/>
              <a:gd name="connsiteY8" fmla="*/ 139148 h 3001617"/>
              <a:gd name="connsiteX9" fmla="*/ 6480313 w 7404653"/>
              <a:gd name="connsiteY9" fmla="*/ 2176669 h 3001617"/>
              <a:gd name="connsiteX10" fmla="*/ 7404653 w 7404653"/>
              <a:gd name="connsiteY10" fmla="*/ 2176669 h 3001617"/>
              <a:gd name="connsiteX11" fmla="*/ 7404653 w 7404653"/>
              <a:gd name="connsiteY11" fmla="*/ 3001617 h 3001617"/>
              <a:gd name="connsiteX12" fmla="*/ 6420679 w 7404653"/>
              <a:gd name="connsiteY12" fmla="*/ 3001617 h 3001617"/>
              <a:gd name="connsiteX13" fmla="*/ 6361044 w 7404653"/>
              <a:gd name="connsiteY13" fmla="*/ 3001617 h 3001617"/>
              <a:gd name="connsiteX14" fmla="*/ 6361044 w 7404653"/>
              <a:gd name="connsiteY14" fmla="*/ 675861 h 3001617"/>
              <a:gd name="connsiteX15" fmla="*/ 4949687 w 7404653"/>
              <a:gd name="connsiteY15" fmla="*/ 675861 h 3001617"/>
              <a:gd name="connsiteX16" fmla="*/ 4949687 w 7404653"/>
              <a:gd name="connsiteY16" fmla="*/ 2971800 h 3001617"/>
              <a:gd name="connsiteX17" fmla="*/ 4890052 w 7404653"/>
              <a:gd name="connsiteY17" fmla="*/ 2961861 h 3001617"/>
              <a:gd name="connsiteX18" fmla="*/ 1292087 w 7404653"/>
              <a:gd name="connsiteY18" fmla="*/ 2961861 h 3001617"/>
              <a:gd name="connsiteX19" fmla="*/ 1292087 w 7404653"/>
              <a:gd name="connsiteY19" fmla="*/ 1500808 h 3001617"/>
              <a:gd name="connsiteX20" fmla="*/ 0 w 7404653"/>
              <a:gd name="connsiteY20" fmla="*/ 1500808 h 3001617"/>
              <a:gd name="connsiteX21" fmla="*/ 0 w 7404653"/>
              <a:gd name="connsiteY21" fmla="*/ 0 h 3001617"/>
              <a:gd name="connsiteX22" fmla="*/ 0 w 7404653"/>
              <a:gd name="connsiteY22" fmla="*/ 0 h 3001617"/>
              <a:gd name="connsiteX0" fmla="*/ 0 w 7404653"/>
              <a:gd name="connsiteY0" fmla="*/ 0 h 3001617"/>
              <a:gd name="connsiteX1" fmla="*/ 0 w 7404653"/>
              <a:gd name="connsiteY1" fmla="*/ 0 h 3001617"/>
              <a:gd name="connsiteX2" fmla="*/ 1659835 w 7404653"/>
              <a:gd name="connsiteY2" fmla="*/ 49695 h 3001617"/>
              <a:gd name="connsiteX3" fmla="*/ 1659835 w 7404653"/>
              <a:gd name="connsiteY3" fmla="*/ 367748 h 3001617"/>
              <a:gd name="connsiteX4" fmla="*/ 4711148 w 7404653"/>
              <a:gd name="connsiteY4" fmla="*/ 367748 h 3001617"/>
              <a:gd name="connsiteX5" fmla="*/ 4989444 w 7404653"/>
              <a:gd name="connsiteY5" fmla="*/ 367748 h 3001617"/>
              <a:gd name="connsiteX6" fmla="*/ 4989444 w 7404653"/>
              <a:gd name="connsiteY6" fmla="*/ 139148 h 3001617"/>
              <a:gd name="connsiteX7" fmla="*/ 6480313 w 7404653"/>
              <a:gd name="connsiteY7" fmla="*/ 139148 h 3001617"/>
              <a:gd name="connsiteX8" fmla="*/ 6480313 w 7404653"/>
              <a:gd name="connsiteY8" fmla="*/ 2176669 h 3001617"/>
              <a:gd name="connsiteX9" fmla="*/ 7404653 w 7404653"/>
              <a:gd name="connsiteY9" fmla="*/ 2176669 h 3001617"/>
              <a:gd name="connsiteX10" fmla="*/ 7404653 w 7404653"/>
              <a:gd name="connsiteY10" fmla="*/ 3001617 h 3001617"/>
              <a:gd name="connsiteX11" fmla="*/ 6420679 w 7404653"/>
              <a:gd name="connsiteY11" fmla="*/ 3001617 h 3001617"/>
              <a:gd name="connsiteX12" fmla="*/ 6361044 w 7404653"/>
              <a:gd name="connsiteY12" fmla="*/ 3001617 h 3001617"/>
              <a:gd name="connsiteX13" fmla="*/ 6361044 w 7404653"/>
              <a:gd name="connsiteY13" fmla="*/ 675861 h 3001617"/>
              <a:gd name="connsiteX14" fmla="*/ 4949687 w 7404653"/>
              <a:gd name="connsiteY14" fmla="*/ 675861 h 3001617"/>
              <a:gd name="connsiteX15" fmla="*/ 4949687 w 7404653"/>
              <a:gd name="connsiteY15" fmla="*/ 2971800 h 3001617"/>
              <a:gd name="connsiteX16" fmla="*/ 4890052 w 7404653"/>
              <a:gd name="connsiteY16" fmla="*/ 2961861 h 3001617"/>
              <a:gd name="connsiteX17" fmla="*/ 1292087 w 7404653"/>
              <a:gd name="connsiteY17" fmla="*/ 2961861 h 3001617"/>
              <a:gd name="connsiteX18" fmla="*/ 1292087 w 7404653"/>
              <a:gd name="connsiteY18" fmla="*/ 1500808 h 3001617"/>
              <a:gd name="connsiteX19" fmla="*/ 0 w 7404653"/>
              <a:gd name="connsiteY19" fmla="*/ 1500808 h 3001617"/>
              <a:gd name="connsiteX20" fmla="*/ 0 w 7404653"/>
              <a:gd name="connsiteY20" fmla="*/ 0 h 3001617"/>
              <a:gd name="connsiteX21" fmla="*/ 0 w 7404653"/>
              <a:gd name="connsiteY21" fmla="*/ 0 h 3001617"/>
              <a:gd name="connsiteX0" fmla="*/ 0 w 7404653"/>
              <a:gd name="connsiteY0" fmla="*/ 9939 h 3011556"/>
              <a:gd name="connsiteX1" fmla="*/ 0 w 7404653"/>
              <a:gd name="connsiteY1" fmla="*/ 9939 h 3011556"/>
              <a:gd name="connsiteX2" fmla="*/ 1659835 w 7404653"/>
              <a:gd name="connsiteY2" fmla="*/ 0 h 3011556"/>
              <a:gd name="connsiteX3" fmla="*/ 1659835 w 7404653"/>
              <a:gd name="connsiteY3" fmla="*/ 377687 h 3011556"/>
              <a:gd name="connsiteX4" fmla="*/ 4711148 w 7404653"/>
              <a:gd name="connsiteY4" fmla="*/ 377687 h 3011556"/>
              <a:gd name="connsiteX5" fmla="*/ 4989444 w 7404653"/>
              <a:gd name="connsiteY5" fmla="*/ 377687 h 3011556"/>
              <a:gd name="connsiteX6" fmla="*/ 4989444 w 7404653"/>
              <a:gd name="connsiteY6" fmla="*/ 149087 h 3011556"/>
              <a:gd name="connsiteX7" fmla="*/ 6480313 w 7404653"/>
              <a:gd name="connsiteY7" fmla="*/ 149087 h 3011556"/>
              <a:gd name="connsiteX8" fmla="*/ 6480313 w 7404653"/>
              <a:gd name="connsiteY8" fmla="*/ 2186608 h 3011556"/>
              <a:gd name="connsiteX9" fmla="*/ 7404653 w 7404653"/>
              <a:gd name="connsiteY9" fmla="*/ 2186608 h 3011556"/>
              <a:gd name="connsiteX10" fmla="*/ 7404653 w 7404653"/>
              <a:gd name="connsiteY10" fmla="*/ 3011556 h 3011556"/>
              <a:gd name="connsiteX11" fmla="*/ 6420679 w 7404653"/>
              <a:gd name="connsiteY11" fmla="*/ 3011556 h 3011556"/>
              <a:gd name="connsiteX12" fmla="*/ 6361044 w 7404653"/>
              <a:gd name="connsiteY12" fmla="*/ 3011556 h 3011556"/>
              <a:gd name="connsiteX13" fmla="*/ 6361044 w 7404653"/>
              <a:gd name="connsiteY13" fmla="*/ 685800 h 3011556"/>
              <a:gd name="connsiteX14" fmla="*/ 4949687 w 7404653"/>
              <a:gd name="connsiteY14" fmla="*/ 685800 h 3011556"/>
              <a:gd name="connsiteX15" fmla="*/ 4949687 w 7404653"/>
              <a:gd name="connsiteY15" fmla="*/ 2981739 h 3011556"/>
              <a:gd name="connsiteX16" fmla="*/ 4890052 w 7404653"/>
              <a:gd name="connsiteY16" fmla="*/ 2971800 h 3011556"/>
              <a:gd name="connsiteX17" fmla="*/ 1292087 w 7404653"/>
              <a:gd name="connsiteY17" fmla="*/ 2971800 h 3011556"/>
              <a:gd name="connsiteX18" fmla="*/ 1292087 w 7404653"/>
              <a:gd name="connsiteY18" fmla="*/ 1510747 h 3011556"/>
              <a:gd name="connsiteX19" fmla="*/ 0 w 7404653"/>
              <a:gd name="connsiteY19" fmla="*/ 1510747 h 3011556"/>
              <a:gd name="connsiteX20" fmla="*/ 0 w 7404653"/>
              <a:gd name="connsiteY20" fmla="*/ 9939 h 3011556"/>
              <a:gd name="connsiteX21" fmla="*/ 0 w 7404653"/>
              <a:gd name="connsiteY21" fmla="*/ 9939 h 3011556"/>
              <a:gd name="connsiteX0" fmla="*/ 0 w 7404653"/>
              <a:gd name="connsiteY0" fmla="*/ 0 h 3001617"/>
              <a:gd name="connsiteX1" fmla="*/ 0 w 7404653"/>
              <a:gd name="connsiteY1" fmla="*/ 0 h 3001617"/>
              <a:gd name="connsiteX2" fmla="*/ 1639957 w 7404653"/>
              <a:gd name="connsiteY2" fmla="*/ 19878 h 3001617"/>
              <a:gd name="connsiteX3" fmla="*/ 1659835 w 7404653"/>
              <a:gd name="connsiteY3" fmla="*/ 367748 h 3001617"/>
              <a:gd name="connsiteX4" fmla="*/ 4711148 w 7404653"/>
              <a:gd name="connsiteY4" fmla="*/ 367748 h 3001617"/>
              <a:gd name="connsiteX5" fmla="*/ 4989444 w 7404653"/>
              <a:gd name="connsiteY5" fmla="*/ 367748 h 3001617"/>
              <a:gd name="connsiteX6" fmla="*/ 4989444 w 7404653"/>
              <a:gd name="connsiteY6" fmla="*/ 139148 h 3001617"/>
              <a:gd name="connsiteX7" fmla="*/ 6480313 w 7404653"/>
              <a:gd name="connsiteY7" fmla="*/ 139148 h 3001617"/>
              <a:gd name="connsiteX8" fmla="*/ 6480313 w 7404653"/>
              <a:gd name="connsiteY8" fmla="*/ 2176669 h 3001617"/>
              <a:gd name="connsiteX9" fmla="*/ 7404653 w 7404653"/>
              <a:gd name="connsiteY9" fmla="*/ 2176669 h 3001617"/>
              <a:gd name="connsiteX10" fmla="*/ 7404653 w 7404653"/>
              <a:gd name="connsiteY10" fmla="*/ 3001617 h 3001617"/>
              <a:gd name="connsiteX11" fmla="*/ 6420679 w 7404653"/>
              <a:gd name="connsiteY11" fmla="*/ 3001617 h 3001617"/>
              <a:gd name="connsiteX12" fmla="*/ 6361044 w 7404653"/>
              <a:gd name="connsiteY12" fmla="*/ 3001617 h 3001617"/>
              <a:gd name="connsiteX13" fmla="*/ 6361044 w 7404653"/>
              <a:gd name="connsiteY13" fmla="*/ 675861 h 3001617"/>
              <a:gd name="connsiteX14" fmla="*/ 4949687 w 7404653"/>
              <a:gd name="connsiteY14" fmla="*/ 675861 h 3001617"/>
              <a:gd name="connsiteX15" fmla="*/ 4949687 w 7404653"/>
              <a:gd name="connsiteY15" fmla="*/ 2971800 h 3001617"/>
              <a:gd name="connsiteX16" fmla="*/ 4890052 w 7404653"/>
              <a:gd name="connsiteY16" fmla="*/ 2961861 h 3001617"/>
              <a:gd name="connsiteX17" fmla="*/ 1292087 w 7404653"/>
              <a:gd name="connsiteY17" fmla="*/ 2961861 h 3001617"/>
              <a:gd name="connsiteX18" fmla="*/ 1292087 w 7404653"/>
              <a:gd name="connsiteY18" fmla="*/ 1500808 h 3001617"/>
              <a:gd name="connsiteX19" fmla="*/ 0 w 7404653"/>
              <a:gd name="connsiteY19" fmla="*/ 1500808 h 3001617"/>
              <a:gd name="connsiteX20" fmla="*/ 0 w 7404653"/>
              <a:gd name="connsiteY20" fmla="*/ 0 h 3001617"/>
              <a:gd name="connsiteX21" fmla="*/ 0 w 7404653"/>
              <a:gd name="connsiteY21" fmla="*/ 0 h 3001617"/>
              <a:gd name="connsiteX0" fmla="*/ 0 w 7404653"/>
              <a:gd name="connsiteY0" fmla="*/ 0 h 3001617"/>
              <a:gd name="connsiteX1" fmla="*/ 0 w 7404653"/>
              <a:gd name="connsiteY1" fmla="*/ 0 h 3001617"/>
              <a:gd name="connsiteX2" fmla="*/ 1639957 w 7404653"/>
              <a:gd name="connsiteY2" fmla="*/ 19878 h 3001617"/>
              <a:gd name="connsiteX3" fmla="*/ 4711148 w 7404653"/>
              <a:gd name="connsiteY3" fmla="*/ 367748 h 3001617"/>
              <a:gd name="connsiteX4" fmla="*/ 4989444 w 7404653"/>
              <a:gd name="connsiteY4" fmla="*/ 367748 h 3001617"/>
              <a:gd name="connsiteX5" fmla="*/ 4989444 w 7404653"/>
              <a:gd name="connsiteY5" fmla="*/ 139148 h 3001617"/>
              <a:gd name="connsiteX6" fmla="*/ 6480313 w 7404653"/>
              <a:gd name="connsiteY6" fmla="*/ 139148 h 3001617"/>
              <a:gd name="connsiteX7" fmla="*/ 6480313 w 7404653"/>
              <a:gd name="connsiteY7" fmla="*/ 2176669 h 3001617"/>
              <a:gd name="connsiteX8" fmla="*/ 7404653 w 7404653"/>
              <a:gd name="connsiteY8" fmla="*/ 2176669 h 3001617"/>
              <a:gd name="connsiteX9" fmla="*/ 7404653 w 7404653"/>
              <a:gd name="connsiteY9" fmla="*/ 3001617 h 3001617"/>
              <a:gd name="connsiteX10" fmla="*/ 6420679 w 7404653"/>
              <a:gd name="connsiteY10" fmla="*/ 3001617 h 3001617"/>
              <a:gd name="connsiteX11" fmla="*/ 6361044 w 7404653"/>
              <a:gd name="connsiteY11" fmla="*/ 3001617 h 3001617"/>
              <a:gd name="connsiteX12" fmla="*/ 6361044 w 7404653"/>
              <a:gd name="connsiteY12" fmla="*/ 675861 h 3001617"/>
              <a:gd name="connsiteX13" fmla="*/ 4949687 w 7404653"/>
              <a:gd name="connsiteY13" fmla="*/ 675861 h 3001617"/>
              <a:gd name="connsiteX14" fmla="*/ 4949687 w 7404653"/>
              <a:gd name="connsiteY14" fmla="*/ 2971800 h 3001617"/>
              <a:gd name="connsiteX15" fmla="*/ 4890052 w 7404653"/>
              <a:gd name="connsiteY15" fmla="*/ 2961861 h 3001617"/>
              <a:gd name="connsiteX16" fmla="*/ 1292087 w 7404653"/>
              <a:gd name="connsiteY16" fmla="*/ 2961861 h 3001617"/>
              <a:gd name="connsiteX17" fmla="*/ 1292087 w 7404653"/>
              <a:gd name="connsiteY17" fmla="*/ 1500808 h 3001617"/>
              <a:gd name="connsiteX18" fmla="*/ 0 w 7404653"/>
              <a:gd name="connsiteY18" fmla="*/ 1500808 h 3001617"/>
              <a:gd name="connsiteX19" fmla="*/ 0 w 7404653"/>
              <a:gd name="connsiteY19" fmla="*/ 0 h 3001617"/>
              <a:gd name="connsiteX20" fmla="*/ 0 w 7404653"/>
              <a:gd name="connsiteY20" fmla="*/ 0 h 3001617"/>
              <a:gd name="connsiteX0" fmla="*/ 0 w 7404653"/>
              <a:gd name="connsiteY0" fmla="*/ 0 h 3001617"/>
              <a:gd name="connsiteX1" fmla="*/ 0 w 7404653"/>
              <a:gd name="connsiteY1" fmla="*/ 0 h 3001617"/>
              <a:gd name="connsiteX2" fmla="*/ 1639957 w 7404653"/>
              <a:gd name="connsiteY2" fmla="*/ 19878 h 3001617"/>
              <a:gd name="connsiteX3" fmla="*/ 4989444 w 7404653"/>
              <a:gd name="connsiteY3" fmla="*/ 367748 h 3001617"/>
              <a:gd name="connsiteX4" fmla="*/ 4989444 w 7404653"/>
              <a:gd name="connsiteY4" fmla="*/ 139148 h 3001617"/>
              <a:gd name="connsiteX5" fmla="*/ 6480313 w 7404653"/>
              <a:gd name="connsiteY5" fmla="*/ 139148 h 3001617"/>
              <a:gd name="connsiteX6" fmla="*/ 6480313 w 7404653"/>
              <a:gd name="connsiteY6" fmla="*/ 2176669 h 3001617"/>
              <a:gd name="connsiteX7" fmla="*/ 7404653 w 7404653"/>
              <a:gd name="connsiteY7" fmla="*/ 2176669 h 3001617"/>
              <a:gd name="connsiteX8" fmla="*/ 7404653 w 7404653"/>
              <a:gd name="connsiteY8" fmla="*/ 3001617 h 3001617"/>
              <a:gd name="connsiteX9" fmla="*/ 6420679 w 7404653"/>
              <a:gd name="connsiteY9" fmla="*/ 3001617 h 3001617"/>
              <a:gd name="connsiteX10" fmla="*/ 6361044 w 7404653"/>
              <a:gd name="connsiteY10" fmla="*/ 3001617 h 3001617"/>
              <a:gd name="connsiteX11" fmla="*/ 6361044 w 7404653"/>
              <a:gd name="connsiteY11" fmla="*/ 675861 h 3001617"/>
              <a:gd name="connsiteX12" fmla="*/ 4949687 w 7404653"/>
              <a:gd name="connsiteY12" fmla="*/ 675861 h 3001617"/>
              <a:gd name="connsiteX13" fmla="*/ 4949687 w 7404653"/>
              <a:gd name="connsiteY13" fmla="*/ 2971800 h 3001617"/>
              <a:gd name="connsiteX14" fmla="*/ 4890052 w 7404653"/>
              <a:gd name="connsiteY14" fmla="*/ 2961861 h 3001617"/>
              <a:gd name="connsiteX15" fmla="*/ 1292087 w 7404653"/>
              <a:gd name="connsiteY15" fmla="*/ 2961861 h 3001617"/>
              <a:gd name="connsiteX16" fmla="*/ 1292087 w 7404653"/>
              <a:gd name="connsiteY16" fmla="*/ 1500808 h 3001617"/>
              <a:gd name="connsiteX17" fmla="*/ 0 w 7404653"/>
              <a:gd name="connsiteY17" fmla="*/ 1500808 h 3001617"/>
              <a:gd name="connsiteX18" fmla="*/ 0 w 7404653"/>
              <a:gd name="connsiteY18" fmla="*/ 0 h 3001617"/>
              <a:gd name="connsiteX19" fmla="*/ 0 w 7404653"/>
              <a:gd name="connsiteY19" fmla="*/ 0 h 3001617"/>
              <a:gd name="connsiteX0" fmla="*/ 0 w 7404653"/>
              <a:gd name="connsiteY0" fmla="*/ 0 h 3001617"/>
              <a:gd name="connsiteX1" fmla="*/ 0 w 7404653"/>
              <a:gd name="connsiteY1" fmla="*/ 0 h 3001617"/>
              <a:gd name="connsiteX2" fmla="*/ 1639957 w 7404653"/>
              <a:gd name="connsiteY2" fmla="*/ 19878 h 3001617"/>
              <a:gd name="connsiteX3" fmla="*/ 4989444 w 7404653"/>
              <a:gd name="connsiteY3" fmla="*/ 139148 h 3001617"/>
              <a:gd name="connsiteX4" fmla="*/ 6480313 w 7404653"/>
              <a:gd name="connsiteY4" fmla="*/ 139148 h 3001617"/>
              <a:gd name="connsiteX5" fmla="*/ 6480313 w 7404653"/>
              <a:gd name="connsiteY5" fmla="*/ 2176669 h 3001617"/>
              <a:gd name="connsiteX6" fmla="*/ 7404653 w 7404653"/>
              <a:gd name="connsiteY6" fmla="*/ 2176669 h 3001617"/>
              <a:gd name="connsiteX7" fmla="*/ 7404653 w 7404653"/>
              <a:gd name="connsiteY7" fmla="*/ 3001617 h 3001617"/>
              <a:gd name="connsiteX8" fmla="*/ 6420679 w 7404653"/>
              <a:gd name="connsiteY8" fmla="*/ 3001617 h 3001617"/>
              <a:gd name="connsiteX9" fmla="*/ 6361044 w 7404653"/>
              <a:gd name="connsiteY9" fmla="*/ 3001617 h 3001617"/>
              <a:gd name="connsiteX10" fmla="*/ 6361044 w 7404653"/>
              <a:gd name="connsiteY10" fmla="*/ 675861 h 3001617"/>
              <a:gd name="connsiteX11" fmla="*/ 4949687 w 7404653"/>
              <a:gd name="connsiteY11" fmla="*/ 675861 h 3001617"/>
              <a:gd name="connsiteX12" fmla="*/ 4949687 w 7404653"/>
              <a:gd name="connsiteY12" fmla="*/ 2971800 h 3001617"/>
              <a:gd name="connsiteX13" fmla="*/ 4890052 w 7404653"/>
              <a:gd name="connsiteY13" fmla="*/ 2961861 h 3001617"/>
              <a:gd name="connsiteX14" fmla="*/ 1292087 w 7404653"/>
              <a:gd name="connsiteY14" fmla="*/ 2961861 h 3001617"/>
              <a:gd name="connsiteX15" fmla="*/ 1292087 w 7404653"/>
              <a:gd name="connsiteY15" fmla="*/ 1500808 h 3001617"/>
              <a:gd name="connsiteX16" fmla="*/ 0 w 7404653"/>
              <a:gd name="connsiteY16" fmla="*/ 1500808 h 3001617"/>
              <a:gd name="connsiteX17" fmla="*/ 0 w 7404653"/>
              <a:gd name="connsiteY17" fmla="*/ 0 h 3001617"/>
              <a:gd name="connsiteX18" fmla="*/ 0 w 7404653"/>
              <a:gd name="connsiteY18" fmla="*/ 0 h 3001617"/>
              <a:gd name="connsiteX0" fmla="*/ 0 w 7404653"/>
              <a:gd name="connsiteY0" fmla="*/ 89452 h 3091069"/>
              <a:gd name="connsiteX1" fmla="*/ 0 w 7404653"/>
              <a:gd name="connsiteY1" fmla="*/ 89452 h 3091069"/>
              <a:gd name="connsiteX2" fmla="*/ 1639957 w 7404653"/>
              <a:gd name="connsiteY2" fmla="*/ 109330 h 3091069"/>
              <a:gd name="connsiteX3" fmla="*/ 4989444 w 7404653"/>
              <a:gd name="connsiteY3" fmla="*/ 228600 h 3091069"/>
              <a:gd name="connsiteX4" fmla="*/ 6480313 w 7404653"/>
              <a:gd name="connsiteY4" fmla="*/ 0 h 3091069"/>
              <a:gd name="connsiteX5" fmla="*/ 6480313 w 7404653"/>
              <a:gd name="connsiteY5" fmla="*/ 2266121 h 3091069"/>
              <a:gd name="connsiteX6" fmla="*/ 7404653 w 7404653"/>
              <a:gd name="connsiteY6" fmla="*/ 2266121 h 3091069"/>
              <a:gd name="connsiteX7" fmla="*/ 7404653 w 7404653"/>
              <a:gd name="connsiteY7" fmla="*/ 3091069 h 3091069"/>
              <a:gd name="connsiteX8" fmla="*/ 6420679 w 7404653"/>
              <a:gd name="connsiteY8" fmla="*/ 3091069 h 3091069"/>
              <a:gd name="connsiteX9" fmla="*/ 6361044 w 7404653"/>
              <a:gd name="connsiteY9" fmla="*/ 3091069 h 3091069"/>
              <a:gd name="connsiteX10" fmla="*/ 6361044 w 7404653"/>
              <a:gd name="connsiteY10" fmla="*/ 765313 h 3091069"/>
              <a:gd name="connsiteX11" fmla="*/ 4949687 w 7404653"/>
              <a:gd name="connsiteY11" fmla="*/ 765313 h 3091069"/>
              <a:gd name="connsiteX12" fmla="*/ 4949687 w 7404653"/>
              <a:gd name="connsiteY12" fmla="*/ 3061252 h 3091069"/>
              <a:gd name="connsiteX13" fmla="*/ 4890052 w 7404653"/>
              <a:gd name="connsiteY13" fmla="*/ 3051313 h 3091069"/>
              <a:gd name="connsiteX14" fmla="*/ 1292087 w 7404653"/>
              <a:gd name="connsiteY14" fmla="*/ 3051313 h 3091069"/>
              <a:gd name="connsiteX15" fmla="*/ 1292087 w 7404653"/>
              <a:gd name="connsiteY15" fmla="*/ 1590260 h 3091069"/>
              <a:gd name="connsiteX16" fmla="*/ 0 w 7404653"/>
              <a:gd name="connsiteY16" fmla="*/ 1590260 h 3091069"/>
              <a:gd name="connsiteX17" fmla="*/ 0 w 7404653"/>
              <a:gd name="connsiteY17" fmla="*/ 89452 h 3091069"/>
              <a:gd name="connsiteX18" fmla="*/ 0 w 7404653"/>
              <a:gd name="connsiteY18" fmla="*/ 89452 h 3091069"/>
              <a:gd name="connsiteX0" fmla="*/ 0 w 7404653"/>
              <a:gd name="connsiteY0" fmla="*/ 89452 h 3091069"/>
              <a:gd name="connsiteX1" fmla="*/ 0 w 7404653"/>
              <a:gd name="connsiteY1" fmla="*/ 89452 h 3091069"/>
              <a:gd name="connsiteX2" fmla="*/ 1639957 w 7404653"/>
              <a:gd name="connsiteY2" fmla="*/ 109330 h 3091069"/>
              <a:gd name="connsiteX3" fmla="*/ 6480313 w 7404653"/>
              <a:gd name="connsiteY3" fmla="*/ 0 h 3091069"/>
              <a:gd name="connsiteX4" fmla="*/ 6480313 w 7404653"/>
              <a:gd name="connsiteY4" fmla="*/ 2266121 h 3091069"/>
              <a:gd name="connsiteX5" fmla="*/ 7404653 w 7404653"/>
              <a:gd name="connsiteY5" fmla="*/ 2266121 h 3091069"/>
              <a:gd name="connsiteX6" fmla="*/ 7404653 w 7404653"/>
              <a:gd name="connsiteY6" fmla="*/ 3091069 h 3091069"/>
              <a:gd name="connsiteX7" fmla="*/ 6420679 w 7404653"/>
              <a:gd name="connsiteY7" fmla="*/ 3091069 h 3091069"/>
              <a:gd name="connsiteX8" fmla="*/ 6361044 w 7404653"/>
              <a:gd name="connsiteY8" fmla="*/ 3091069 h 3091069"/>
              <a:gd name="connsiteX9" fmla="*/ 6361044 w 7404653"/>
              <a:gd name="connsiteY9" fmla="*/ 765313 h 3091069"/>
              <a:gd name="connsiteX10" fmla="*/ 4949687 w 7404653"/>
              <a:gd name="connsiteY10" fmla="*/ 765313 h 3091069"/>
              <a:gd name="connsiteX11" fmla="*/ 4949687 w 7404653"/>
              <a:gd name="connsiteY11" fmla="*/ 3061252 h 3091069"/>
              <a:gd name="connsiteX12" fmla="*/ 4890052 w 7404653"/>
              <a:gd name="connsiteY12" fmla="*/ 3051313 h 3091069"/>
              <a:gd name="connsiteX13" fmla="*/ 1292087 w 7404653"/>
              <a:gd name="connsiteY13" fmla="*/ 3051313 h 3091069"/>
              <a:gd name="connsiteX14" fmla="*/ 1292087 w 7404653"/>
              <a:gd name="connsiteY14" fmla="*/ 1590260 h 3091069"/>
              <a:gd name="connsiteX15" fmla="*/ 0 w 7404653"/>
              <a:gd name="connsiteY15" fmla="*/ 1590260 h 3091069"/>
              <a:gd name="connsiteX16" fmla="*/ 0 w 7404653"/>
              <a:gd name="connsiteY16" fmla="*/ 89452 h 3091069"/>
              <a:gd name="connsiteX17" fmla="*/ 0 w 7404653"/>
              <a:gd name="connsiteY17" fmla="*/ 89452 h 3091069"/>
              <a:gd name="connsiteX0" fmla="*/ 0 w 7404653"/>
              <a:gd name="connsiteY0" fmla="*/ 89452 h 3091069"/>
              <a:gd name="connsiteX1" fmla="*/ 0 w 7404653"/>
              <a:gd name="connsiteY1" fmla="*/ 89452 h 3091069"/>
              <a:gd name="connsiteX2" fmla="*/ 6480313 w 7404653"/>
              <a:gd name="connsiteY2" fmla="*/ 0 h 3091069"/>
              <a:gd name="connsiteX3" fmla="*/ 6480313 w 7404653"/>
              <a:gd name="connsiteY3" fmla="*/ 2266121 h 3091069"/>
              <a:gd name="connsiteX4" fmla="*/ 7404653 w 7404653"/>
              <a:gd name="connsiteY4" fmla="*/ 2266121 h 3091069"/>
              <a:gd name="connsiteX5" fmla="*/ 7404653 w 7404653"/>
              <a:gd name="connsiteY5" fmla="*/ 3091069 h 3091069"/>
              <a:gd name="connsiteX6" fmla="*/ 6420679 w 7404653"/>
              <a:gd name="connsiteY6" fmla="*/ 3091069 h 3091069"/>
              <a:gd name="connsiteX7" fmla="*/ 6361044 w 7404653"/>
              <a:gd name="connsiteY7" fmla="*/ 3091069 h 3091069"/>
              <a:gd name="connsiteX8" fmla="*/ 6361044 w 7404653"/>
              <a:gd name="connsiteY8" fmla="*/ 765313 h 3091069"/>
              <a:gd name="connsiteX9" fmla="*/ 4949687 w 7404653"/>
              <a:gd name="connsiteY9" fmla="*/ 765313 h 3091069"/>
              <a:gd name="connsiteX10" fmla="*/ 4949687 w 7404653"/>
              <a:gd name="connsiteY10" fmla="*/ 3061252 h 3091069"/>
              <a:gd name="connsiteX11" fmla="*/ 4890052 w 7404653"/>
              <a:gd name="connsiteY11" fmla="*/ 3051313 h 3091069"/>
              <a:gd name="connsiteX12" fmla="*/ 1292087 w 7404653"/>
              <a:gd name="connsiteY12" fmla="*/ 3051313 h 3091069"/>
              <a:gd name="connsiteX13" fmla="*/ 1292087 w 7404653"/>
              <a:gd name="connsiteY13" fmla="*/ 1590260 h 3091069"/>
              <a:gd name="connsiteX14" fmla="*/ 0 w 7404653"/>
              <a:gd name="connsiteY14" fmla="*/ 1590260 h 3091069"/>
              <a:gd name="connsiteX15" fmla="*/ 0 w 7404653"/>
              <a:gd name="connsiteY15" fmla="*/ 89452 h 3091069"/>
              <a:gd name="connsiteX16" fmla="*/ 0 w 7404653"/>
              <a:gd name="connsiteY16" fmla="*/ 89452 h 3091069"/>
              <a:gd name="connsiteX0" fmla="*/ 0 w 7404653"/>
              <a:gd name="connsiteY0" fmla="*/ 59634 h 3061251"/>
              <a:gd name="connsiteX1" fmla="*/ 0 w 7404653"/>
              <a:gd name="connsiteY1" fmla="*/ 59634 h 3061251"/>
              <a:gd name="connsiteX2" fmla="*/ 6480313 w 7404653"/>
              <a:gd name="connsiteY2" fmla="*/ 0 h 3061251"/>
              <a:gd name="connsiteX3" fmla="*/ 6480313 w 7404653"/>
              <a:gd name="connsiteY3" fmla="*/ 2236303 h 3061251"/>
              <a:gd name="connsiteX4" fmla="*/ 7404653 w 7404653"/>
              <a:gd name="connsiteY4" fmla="*/ 2236303 h 3061251"/>
              <a:gd name="connsiteX5" fmla="*/ 7404653 w 7404653"/>
              <a:gd name="connsiteY5" fmla="*/ 3061251 h 3061251"/>
              <a:gd name="connsiteX6" fmla="*/ 6420679 w 7404653"/>
              <a:gd name="connsiteY6" fmla="*/ 3061251 h 3061251"/>
              <a:gd name="connsiteX7" fmla="*/ 6361044 w 7404653"/>
              <a:gd name="connsiteY7" fmla="*/ 3061251 h 3061251"/>
              <a:gd name="connsiteX8" fmla="*/ 6361044 w 7404653"/>
              <a:gd name="connsiteY8" fmla="*/ 735495 h 3061251"/>
              <a:gd name="connsiteX9" fmla="*/ 4949687 w 7404653"/>
              <a:gd name="connsiteY9" fmla="*/ 735495 h 3061251"/>
              <a:gd name="connsiteX10" fmla="*/ 4949687 w 7404653"/>
              <a:gd name="connsiteY10" fmla="*/ 3031434 h 3061251"/>
              <a:gd name="connsiteX11" fmla="*/ 4890052 w 7404653"/>
              <a:gd name="connsiteY11" fmla="*/ 3021495 h 3061251"/>
              <a:gd name="connsiteX12" fmla="*/ 1292087 w 7404653"/>
              <a:gd name="connsiteY12" fmla="*/ 3021495 h 3061251"/>
              <a:gd name="connsiteX13" fmla="*/ 1292087 w 7404653"/>
              <a:gd name="connsiteY13" fmla="*/ 1560442 h 3061251"/>
              <a:gd name="connsiteX14" fmla="*/ 0 w 7404653"/>
              <a:gd name="connsiteY14" fmla="*/ 1560442 h 3061251"/>
              <a:gd name="connsiteX15" fmla="*/ 0 w 7404653"/>
              <a:gd name="connsiteY15" fmla="*/ 59634 h 3061251"/>
              <a:gd name="connsiteX16" fmla="*/ 0 w 7404653"/>
              <a:gd name="connsiteY16" fmla="*/ 59634 h 3061251"/>
              <a:gd name="connsiteX0" fmla="*/ 0 w 7404653"/>
              <a:gd name="connsiteY0" fmla="*/ 9939 h 3011556"/>
              <a:gd name="connsiteX1" fmla="*/ 0 w 7404653"/>
              <a:gd name="connsiteY1" fmla="*/ 9939 h 3011556"/>
              <a:gd name="connsiteX2" fmla="*/ 6480313 w 7404653"/>
              <a:gd name="connsiteY2" fmla="*/ 0 h 3011556"/>
              <a:gd name="connsiteX3" fmla="*/ 6480313 w 7404653"/>
              <a:gd name="connsiteY3" fmla="*/ 2186608 h 3011556"/>
              <a:gd name="connsiteX4" fmla="*/ 7404653 w 7404653"/>
              <a:gd name="connsiteY4" fmla="*/ 2186608 h 3011556"/>
              <a:gd name="connsiteX5" fmla="*/ 7404653 w 7404653"/>
              <a:gd name="connsiteY5" fmla="*/ 3011556 h 3011556"/>
              <a:gd name="connsiteX6" fmla="*/ 6420679 w 7404653"/>
              <a:gd name="connsiteY6" fmla="*/ 3011556 h 3011556"/>
              <a:gd name="connsiteX7" fmla="*/ 6361044 w 7404653"/>
              <a:gd name="connsiteY7" fmla="*/ 3011556 h 3011556"/>
              <a:gd name="connsiteX8" fmla="*/ 6361044 w 7404653"/>
              <a:gd name="connsiteY8" fmla="*/ 685800 h 3011556"/>
              <a:gd name="connsiteX9" fmla="*/ 4949687 w 7404653"/>
              <a:gd name="connsiteY9" fmla="*/ 685800 h 3011556"/>
              <a:gd name="connsiteX10" fmla="*/ 4949687 w 7404653"/>
              <a:gd name="connsiteY10" fmla="*/ 2981739 h 3011556"/>
              <a:gd name="connsiteX11" fmla="*/ 4890052 w 7404653"/>
              <a:gd name="connsiteY11" fmla="*/ 2971800 h 3011556"/>
              <a:gd name="connsiteX12" fmla="*/ 1292087 w 7404653"/>
              <a:gd name="connsiteY12" fmla="*/ 2971800 h 3011556"/>
              <a:gd name="connsiteX13" fmla="*/ 1292087 w 7404653"/>
              <a:gd name="connsiteY13" fmla="*/ 1510747 h 3011556"/>
              <a:gd name="connsiteX14" fmla="*/ 0 w 7404653"/>
              <a:gd name="connsiteY14" fmla="*/ 1510747 h 3011556"/>
              <a:gd name="connsiteX15" fmla="*/ 0 w 7404653"/>
              <a:gd name="connsiteY15" fmla="*/ 9939 h 3011556"/>
              <a:gd name="connsiteX16" fmla="*/ 0 w 7404653"/>
              <a:gd name="connsiteY16" fmla="*/ 9939 h 3011556"/>
              <a:gd name="connsiteX0" fmla="*/ 0 w 7404653"/>
              <a:gd name="connsiteY0" fmla="*/ 9939 h 3011556"/>
              <a:gd name="connsiteX1" fmla="*/ 0 w 7404653"/>
              <a:gd name="connsiteY1" fmla="*/ 9939 h 3011556"/>
              <a:gd name="connsiteX2" fmla="*/ 6480313 w 7404653"/>
              <a:gd name="connsiteY2" fmla="*/ 0 h 3011556"/>
              <a:gd name="connsiteX3" fmla="*/ 6480313 w 7404653"/>
              <a:gd name="connsiteY3" fmla="*/ 2186608 h 3011556"/>
              <a:gd name="connsiteX4" fmla="*/ 7404653 w 7404653"/>
              <a:gd name="connsiteY4" fmla="*/ 2186608 h 3011556"/>
              <a:gd name="connsiteX5" fmla="*/ 7404653 w 7404653"/>
              <a:gd name="connsiteY5" fmla="*/ 3011556 h 3011556"/>
              <a:gd name="connsiteX6" fmla="*/ 6420679 w 7404653"/>
              <a:gd name="connsiteY6" fmla="*/ 3011556 h 3011556"/>
              <a:gd name="connsiteX7" fmla="*/ 6361044 w 7404653"/>
              <a:gd name="connsiteY7" fmla="*/ 3011556 h 3011556"/>
              <a:gd name="connsiteX8" fmla="*/ 6361044 w 7404653"/>
              <a:gd name="connsiteY8" fmla="*/ 685800 h 3011556"/>
              <a:gd name="connsiteX9" fmla="*/ 4949687 w 7404653"/>
              <a:gd name="connsiteY9" fmla="*/ 818495 h 3011556"/>
              <a:gd name="connsiteX10" fmla="*/ 4949687 w 7404653"/>
              <a:gd name="connsiteY10" fmla="*/ 2981739 h 3011556"/>
              <a:gd name="connsiteX11" fmla="*/ 4890052 w 7404653"/>
              <a:gd name="connsiteY11" fmla="*/ 2971800 h 3011556"/>
              <a:gd name="connsiteX12" fmla="*/ 1292087 w 7404653"/>
              <a:gd name="connsiteY12" fmla="*/ 2971800 h 3011556"/>
              <a:gd name="connsiteX13" fmla="*/ 1292087 w 7404653"/>
              <a:gd name="connsiteY13" fmla="*/ 1510747 h 3011556"/>
              <a:gd name="connsiteX14" fmla="*/ 0 w 7404653"/>
              <a:gd name="connsiteY14" fmla="*/ 1510747 h 3011556"/>
              <a:gd name="connsiteX15" fmla="*/ 0 w 7404653"/>
              <a:gd name="connsiteY15" fmla="*/ 9939 h 3011556"/>
              <a:gd name="connsiteX16" fmla="*/ 0 w 7404653"/>
              <a:gd name="connsiteY16" fmla="*/ 9939 h 3011556"/>
              <a:gd name="connsiteX0" fmla="*/ 0 w 7404653"/>
              <a:gd name="connsiteY0" fmla="*/ 9939 h 3011556"/>
              <a:gd name="connsiteX1" fmla="*/ 0 w 7404653"/>
              <a:gd name="connsiteY1" fmla="*/ 9939 h 3011556"/>
              <a:gd name="connsiteX2" fmla="*/ 6480313 w 7404653"/>
              <a:gd name="connsiteY2" fmla="*/ 0 h 3011556"/>
              <a:gd name="connsiteX3" fmla="*/ 6480313 w 7404653"/>
              <a:gd name="connsiteY3" fmla="*/ 2186608 h 3011556"/>
              <a:gd name="connsiteX4" fmla="*/ 7404653 w 7404653"/>
              <a:gd name="connsiteY4" fmla="*/ 2186608 h 3011556"/>
              <a:gd name="connsiteX5" fmla="*/ 7404653 w 7404653"/>
              <a:gd name="connsiteY5" fmla="*/ 3011556 h 3011556"/>
              <a:gd name="connsiteX6" fmla="*/ 6420679 w 7404653"/>
              <a:gd name="connsiteY6" fmla="*/ 3011556 h 3011556"/>
              <a:gd name="connsiteX7" fmla="*/ 6361044 w 7404653"/>
              <a:gd name="connsiteY7" fmla="*/ 3011556 h 3011556"/>
              <a:gd name="connsiteX8" fmla="*/ 6361044 w 7404653"/>
              <a:gd name="connsiteY8" fmla="*/ 809017 h 3011556"/>
              <a:gd name="connsiteX9" fmla="*/ 4949687 w 7404653"/>
              <a:gd name="connsiteY9" fmla="*/ 818495 h 3011556"/>
              <a:gd name="connsiteX10" fmla="*/ 4949687 w 7404653"/>
              <a:gd name="connsiteY10" fmla="*/ 2981739 h 3011556"/>
              <a:gd name="connsiteX11" fmla="*/ 4890052 w 7404653"/>
              <a:gd name="connsiteY11" fmla="*/ 2971800 h 3011556"/>
              <a:gd name="connsiteX12" fmla="*/ 1292087 w 7404653"/>
              <a:gd name="connsiteY12" fmla="*/ 2971800 h 3011556"/>
              <a:gd name="connsiteX13" fmla="*/ 1292087 w 7404653"/>
              <a:gd name="connsiteY13" fmla="*/ 1510747 h 3011556"/>
              <a:gd name="connsiteX14" fmla="*/ 0 w 7404653"/>
              <a:gd name="connsiteY14" fmla="*/ 1510747 h 3011556"/>
              <a:gd name="connsiteX15" fmla="*/ 0 w 7404653"/>
              <a:gd name="connsiteY15" fmla="*/ 9939 h 3011556"/>
              <a:gd name="connsiteX16" fmla="*/ 0 w 7404653"/>
              <a:gd name="connsiteY16" fmla="*/ 9939 h 3011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04653" h="3011556">
                <a:moveTo>
                  <a:pt x="0" y="9939"/>
                </a:moveTo>
                <a:lnTo>
                  <a:pt x="0" y="9939"/>
                </a:lnTo>
                <a:lnTo>
                  <a:pt x="6480313" y="0"/>
                </a:lnTo>
                <a:lnTo>
                  <a:pt x="6480313" y="2186608"/>
                </a:lnTo>
                <a:lnTo>
                  <a:pt x="7404653" y="2186608"/>
                </a:lnTo>
                <a:lnTo>
                  <a:pt x="7404653" y="3011556"/>
                </a:lnTo>
                <a:lnTo>
                  <a:pt x="6420679" y="3011556"/>
                </a:lnTo>
                <a:lnTo>
                  <a:pt x="6361044" y="3011556"/>
                </a:lnTo>
                <a:lnTo>
                  <a:pt x="6361044" y="809017"/>
                </a:lnTo>
                <a:lnTo>
                  <a:pt x="4949687" y="818495"/>
                </a:lnTo>
                <a:lnTo>
                  <a:pt x="4949687" y="2981739"/>
                </a:lnTo>
                <a:cubicBezTo>
                  <a:pt x="5055672" y="2971141"/>
                  <a:pt x="4943227" y="2971800"/>
                  <a:pt x="4890052" y="2971800"/>
                </a:cubicBezTo>
                <a:lnTo>
                  <a:pt x="1292087" y="2971800"/>
                </a:lnTo>
                <a:lnTo>
                  <a:pt x="1292087" y="1510747"/>
                </a:lnTo>
                <a:lnTo>
                  <a:pt x="0" y="1510747"/>
                </a:lnTo>
                <a:lnTo>
                  <a:pt x="0" y="9939"/>
                </a:lnTo>
                <a:lnTo>
                  <a:pt x="0" y="9939"/>
                </a:lnTo>
                <a:close/>
              </a:path>
            </a:pathLst>
          </a:custGeom>
          <a:noFill/>
          <a:ln w="28575">
            <a:solidFill>
              <a:srgbClr val="FF0000"/>
            </a:solidFill>
            <a:prstDash val="sysDash"/>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r"/>
            <a:endParaRPr kumimoji="1" lang="ja-JP" altLang="en-US" b="1" dirty="0">
              <a:solidFill>
                <a:schemeClr val="bg1"/>
              </a:solidFill>
              <a:latin typeface="+mn-ea"/>
            </a:endParaRPr>
          </a:p>
        </p:txBody>
      </p:sp>
      <p:sp>
        <p:nvSpPr>
          <p:cNvPr id="27" name="正方形/長方形 26"/>
          <p:cNvSpPr/>
          <p:nvPr/>
        </p:nvSpPr>
        <p:spPr bwMode="auto">
          <a:xfrm>
            <a:off x="6900267" y="2204830"/>
            <a:ext cx="552452" cy="180061"/>
          </a:xfrm>
          <a:prstGeom prst="rect">
            <a:avLst/>
          </a:prstGeom>
          <a:noFill/>
          <a:ln w="28575">
            <a:solidFill>
              <a:srgbClr val="FF0000"/>
            </a:solidFill>
            <a:prstDash val="sysDash"/>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r"/>
            <a:endParaRPr kumimoji="1" lang="ja-JP" altLang="en-US" b="1" dirty="0">
              <a:solidFill>
                <a:schemeClr val="bg1"/>
              </a:solidFill>
              <a:latin typeface="+mn-ea"/>
            </a:endParaRPr>
          </a:p>
        </p:txBody>
      </p:sp>
      <p:sp>
        <p:nvSpPr>
          <p:cNvPr id="29" name="テキスト ボックス 28"/>
          <p:cNvSpPr txBox="1"/>
          <p:nvPr/>
        </p:nvSpPr>
        <p:spPr>
          <a:xfrm>
            <a:off x="7437082" y="2204830"/>
            <a:ext cx="1187530" cy="215444"/>
          </a:xfrm>
          <a:prstGeom prst="rect">
            <a:avLst/>
          </a:prstGeom>
          <a:noFill/>
        </p:spPr>
        <p:txBody>
          <a:bodyPr wrap="square" rtlCol="0">
            <a:spAutoFit/>
          </a:bodyPr>
          <a:lstStyle/>
          <a:p>
            <a:r>
              <a:rPr kumimoji="1" lang="en-US" altLang="ja-JP" sz="800" dirty="0"/>
              <a:t>…</a:t>
            </a:r>
            <a:r>
              <a:rPr lang="ja-JP" altLang="en-US" sz="800" dirty="0"/>
              <a:t> 利用機能の範囲</a:t>
            </a:r>
            <a:endParaRPr kumimoji="1" lang="ja-JP" altLang="en-US" sz="800" dirty="0"/>
          </a:p>
        </p:txBody>
      </p:sp>
    </p:spTree>
    <p:extLst>
      <p:ext uri="{BB962C8B-B14F-4D97-AF65-F5344CB8AC3E}">
        <p14:creationId xmlns:p14="http://schemas.microsoft.com/office/powerpoint/2010/main" val="1102264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1.2</a:t>
            </a:r>
            <a:r>
              <a:rPr lang="ja-JP" altLang="en-US" dirty="0"/>
              <a:t> 本書のシナリオと作業範囲の位置づけ </a:t>
            </a:r>
            <a:r>
              <a:rPr lang="en-US" altLang="ja-JP" dirty="0"/>
              <a:t>(1/3)</a:t>
            </a:r>
            <a:endParaRPr lang="ja-JP" altLang="en-US" dirty="0"/>
          </a:p>
        </p:txBody>
      </p:sp>
      <p:sp>
        <p:nvSpPr>
          <p:cNvPr id="3" name="コンテンツ プレースホルダー 2"/>
          <p:cNvSpPr>
            <a:spLocks noGrp="1"/>
          </p:cNvSpPr>
          <p:nvPr>
            <p:ph sz="quarter" idx="10"/>
          </p:nvPr>
        </p:nvSpPr>
        <p:spPr>
          <a:xfrm>
            <a:off x="323747" y="845021"/>
            <a:ext cx="8539398" cy="1215789"/>
          </a:xfrm>
        </p:spPr>
        <p:txBody>
          <a:bodyPr>
            <a:noAutofit/>
          </a:bodyPr>
          <a:lstStyle/>
          <a:p>
            <a:pPr marL="0" indent="0">
              <a:buNone/>
            </a:pPr>
            <a:r>
              <a:rPr lang="ja-JP" altLang="en-US" sz="1800" dirty="0"/>
              <a:t>本シナリオでは</a:t>
            </a:r>
            <a:r>
              <a:rPr lang="en-US" altLang="ja-JP" sz="1800" dirty="0"/>
              <a:t>Ansible</a:t>
            </a:r>
            <a:r>
              <a:rPr lang="ja-JP" altLang="en-US" sz="1800" dirty="0"/>
              <a:t>ドライバを使用し、</a:t>
            </a:r>
            <a:r>
              <a:rPr lang="en-US" altLang="ja-JP" sz="1800" dirty="0"/>
              <a:t>Linux</a:t>
            </a:r>
            <a:r>
              <a:rPr lang="ja-JP" altLang="en-US" sz="1800" dirty="0"/>
              <a:t>サーバ構築で実施する</a:t>
            </a:r>
            <a:r>
              <a:rPr lang="en-US" altLang="ja-JP" sz="1800" dirty="0"/>
              <a:t>yum</a:t>
            </a:r>
            <a:r>
              <a:rPr lang="ja-JP" altLang="en-US" sz="1800" dirty="0"/>
              <a:t>パッケージのインストール作業を構築対象サーバごとにパラメータ管理し、構築作業の自動化を行う内容となっています。</a:t>
            </a:r>
            <a:endParaRPr lang="en-US" altLang="ja-JP" sz="1800" dirty="0"/>
          </a:p>
          <a:p>
            <a:pPr marL="180000" lvl="1" indent="0">
              <a:buNone/>
            </a:pPr>
            <a:r>
              <a:rPr lang="en-US" altLang="ja-JP" sz="1800" dirty="0"/>
              <a:t>   </a:t>
            </a:r>
          </a:p>
        </p:txBody>
      </p:sp>
      <p:sp>
        <p:nvSpPr>
          <p:cNvPr id="9" name="テキスト ボックス 8"/>
          <p:cNvSpPr txBox="1"/>
          <p:nvPr/>
        </p:nvSpPr>
        <p:spPr>
          <a:xfrm>
            <a:off x="319311" y="5369378"/>
            <a:ext cx="6125117" cy="1169551"/>
          </a:xfrm>
          <a:prstGeom prst="rect">
            <a:avLst/>
          </a:prstGeom>
          <a:noFill/>
        </p:spPr>
        <p:txBody>
          <a:bodyPr wrap="square" rtlCol="0">
            <a:spAutoFit/>
          </a:bodyPr>
          <a:lstStyle/>
          <a:p>
            <a:pPr marL="285750" indent="-285750">
              <a:buFont typeface="Wingdings" panose="05000000000000000000" pitchFamily="2" charset="2"/>
              <a:buChar char="l"/>
            </a:pPr>
            <a:r>
              <a:rPr lang="en-US" altLang="ja-JP" sz="1400" dirty="0"/>
              <a:t>Exastro IT Automation 1.10.0</a:t>
            </a:r>
          </a:p>
          <a:p>
            <a:pPr marL="285750" indent="-285750">
              <a:buFont typeface="Wingdings" panose="05000000000000000000" pitchFamily="2" charset="2"/>
              <a:buChar char="l"/>
            </a:pPr>
            <a:r>
              <a:rPr lang="en-US" altLang="ja-JP" sz="1400" dirty="0"/>
              <a:t>CentOS Linux 7.8(ITA</a:t>
            </a:r>
            <a:r>
              <a:rPr lang="ja-JP" altLang="en-US" sz="1400" dirty="0"/>
              <a:t>サーバ用</a:t>
            </a:r>
            <a:r>
              <a:rPr lang="en-US" altLang="ja-JP" sz="1400" dirty="0"/>
              <a:t>)</a:t>
            </a:r>
          </a:p>
          <a:p>
            <a:pPr marL="285750" indent="-285750">
              <a:buFont typeface="Wingdings" panose="05000000000000000000" pitchFamily="2" charset="2"/>
              <a:buChar char="l"/>
            </a:pPr>
            <a:r>
              <a:rPr lang="en-US" altLang="ja-JP" sz="1400" dirty="0"/>
              <a:t>CentOS Linux 7.8(</a:t>
            </a:r>
            <a:r>
              <a:rPr lang="ja-JP" altLang="en-US" sz="1400" dirty="0"/>
              <a:t>ターゲットマシン用</a:t>
            </a:r>
            <a:r>
              <a:rPr lang="en-US" altLang="ja-JP" sz="1400" dirty="0"/>
              <a:t>)</a:t>
            </a:r>
          </a:p>
          <a:p>
            <a:pPr marL="285750" indent="-285750">
              <a:buFont typeface="Wingdings" panose="05000000000000000000" pitchFamily="2" charset="2"/>
              <a:buChar char="l"/>
            </a:pPr>
            <a:r>
              <a:rPr lang="en-US" altLang="ja-JP" sz="1400" dirty="0"/>
              <a:t>Windows 10(</a:t>
            </a:r>
            <a:r>
              <a:rPr lang="ja-JP" altLang="en-US" sz="1400" dirty="0"/>
              <a:t>クライアント</a:t>
            </a:r>
            <a:r>
              <a:rPr lang="en-US" altLang="ja-JP" sz="1400" dirty="0"/>
              <a:t>)</a:t>
            </a:r>
          </a:p>
          <a:p>
            <a:pPr marL="285750" indent="-285750">
              <a:buFont typeface="Wingdings" panose="05000000000000000000" pitchFamily="2" charset="2"/>
              <a:buChar char="l"/>
            </a:pPr>
            <a:r>
              <a:rPr lang="en-US" altLang="ja-JP" sz="1400" dirty="0"/>
              <a:t>Google Chrome (Win10</a:t>
            </a:r>
            <a:r>
              <a:rPr lang="ja-JP" altLang="en-US" sz="1400" dirty="0"/>
              <a:t>側</a:t>
            </a:r>
            <a:r>
              <a:rPr lang="en-US" altLang="ja-JP" sz="1400" dirty="0"/>
              <a:t>)</a:t>
            </a:r>
          </a:p>
        </p:txBody>
      </p:sp>
      <p:sp>
        <p:nvSpPr>
          <p:cNvPr id="8" name="テキスト ボックス 7"/>
          <p:cNvSpPr txBox="1"/>
          <p:nvPr/>
        </p:nvSpPr>
        <p:spPr>
          <a:xfrm>
            <a:off x="395420" y="5046804"/>
            <a:ext cx="2353688" cy="338554"/>
          </a:xfrm>
          <a:prstGeom prst="rect">
            <a:avLst/>
          </a:prstGeom>
          <a:noFill/>
        </p:spPr>
        <p:txBody>
          <a:bodyPr wrap="square" rtlCol="0">
            <a:spAutoFit/>
          </a:bodyPr>
          <a:lstStyle/>
          <a:p>
            <a:r>
              <a:rPr lang="ja-JP" altLang="en-US" sz="1600" dirty="0"/>
              <a:t>使用するシステム</a:t>
            </a:r>
            <a:endParaRPr kumimoji="1" lang="ja-JP" altLang="en-US" sz="1600" dirty="0"/>
          </a:p>
        </p:txBody>
      </p:sp>
      <p:grpSp>
        <p:nvGrpSpPr>
          <p:cNvPr id="5" name="グループ化 4"/>
          <p:cNvGrpSpPr/>
          <p:nvPr/>
        </p:nvGrpSpPr>
        <p:grpSpPr>
          <a:xfrm>
            <a:off x="539440" y="2383384"/>
            <a:ext cx="7853486" cy="2332966"/>
            <a:chOff x="539440" y="2383384"/>
            <a:chExt cx="7853486" cy="2332966"/>
          </a:xfrm>
        </p:grpSpPr>
        <p:grpSp>
          <p:nvGrpSpPr>
            <p:cNvPr id="4" name="グループ化 3"/>
            <p:cNvGrpSpPr/>
            <p:nvPr/>
          </p:nvGrpSpPr>
          <p:grpSpPr>
            <a:xfrm>
              <a:off x="539440" y="2383384"/>
              <a:ext cx="7853486" cy="2332966"/>
              <a:chOff x="539440" y="2383384"/>
              <a:chExt cx="7853486" cy="2332966"/>
            </a:xfrm>
          </p:grpSpPr>
          <p:sp>
            <p:nvSpPr>
              <p:cNvPr id="11" name="正方形/長方形 10"/>
              <p:cNvSpPr/>
              <p:nvPr/>
            </p:nvSpPr>
            <p:spPr bwMode="auto">
              <a:xfrm>
                <a:off x="2544779" y="2383384"/>
                <a:ext cx="2663967" cy="2332966"/>
              </a:xfrm>
              <a:prstGeom prst="rect">
                <a:avLst/>
              </a:prstGeom>
              <a:solidFill>
                <a:schemeClr val="bg1"/>
              </a:solidFill>
              <a:ln w="38100">
                <a:solidFill>
                  <a:srgbClr val="002B62"/>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kumimoji="1" lang="en-US" altLang="ja-JP" sz="1100" b="1" dirty="0">
                    <a:solidFill>
                      <a:srgbClr val="002B62"/>
                    </a:solidFill>
                    <a:ea typeface="+mj-ea"/>
                  </a:rPr>
                  <a:t>CentOS 7.8</a:t>
                </a:r>
                <a:endParaRPr kumimoji="1" lang="ja-JP" altLang="en-US" sz="1100" b="1" dirty="0">
                  <a:solidFill>
                    <a:srgbClr val="002B62"/>
                  </a:solidFill>
                  <a:ea typeface="+mj-ea"/>
                </a:endParaRPr>
              </a:p>
            </p:txBody>
          </p:sp>
          <p:sp>
            <p:nvSpPr>
              <p:cNvPr id="12" name="正方形/長方形 11"/>
              <p:cNvSpPr/>
              <p:nvPr/>
            </p:nvSpPr>
            <p:spPr>
              <a:xfrm>
                <a:off x="2857303" y="2853419"/>
                <a:ext cx="2038918" cy="543464"/>
              </a:xfrm>
              <a:prstGeom prst="rect">
                <a:avLst/>
              </a:prstGeom>
              <a:solidFill>
                <a:srgbClr val="002B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bg1"/>
                    </a:solidFill>
                  </a:rPr>
                  <a:t>Exastro IT Automation</a:t>
                </a:r>
              </a:p>
              <a:p>
                <a:pPr algn="ctr"/>
                <a:r>
                  <a:rPr lang="en-US" altLang="ja-JP" sz="1100" b="1" dirty="0">
                    <a:solidFill>
                      <a:schemeClr val="bg1"/>
                    </a:solidFill>
                  </a:rPr>
                  <a:t>1.10.0</a:t>
                </a:r>
                <a:endParaRPr kumimoji="1" lang="ja-JP" altLang="en-US" sz="1100" b="1" dirty="0">
                  <a:solidFill>
                    <a:schemeClr val="bg1"/>
                  </a:solidFill>
                </a:endParaRPr>
              </a:p>
            </p:txBody>
          </p:sp>
          <p:sp>
            <p:nvSpPr>
              <p:cNvPr id="13" name="正方形/長方形 12"/>
              <p:cNvSpPr/>
              <p:nvPr/>
            </p:nvSpPr>
            <p:spPr>
              <a:xfrm>
                <a:off x="2858612" y="3705735"/>
                <a:ext cx="2037609" cy="532693"/>
              </a:xfrm>
              <a:prstGeom prst="rect">
                <a:avLst/>
              </a:prstGeom>
              <a:solidFill>
                <a:srgbClr val="002B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solidFill>
                      <a:schemeClr val="bg1"/>
                    </a:solidFill>
                  </a:rPr>
                  <a:t>Ansible 2.11.10</a:t>
                </a:r>
                <a:r>
                  <a:rPr lang="ja-JP" altLang="en-US" sz="1100" b="1" dirty="0">
                    <a:solidFill>
                      <a:schemeClr val="bg1"/>
                    </a:solidFill>
                  </a:rPr>
                  <a:t> </a:t>
                </a:r>
                <a:r>
                  <a:rPr lang="en-US" altLang="ja-JP" sz="1100" b="1" dirty="0">
                    <a:solidFill>
                      <a:schemeClr val="bg1"/>
                    </a:solidFill>
                  </a:rPr>
                  <a:t> </a:t>
                </a:r>
                <a:endParaRPr kumimoji="1" lang="ja-JP" altLang="en-US" sz="1100" b="1" dirty="0">
                  <a:solidFill>
                    <a:schemeClr val="bg1"/>
                  </a:solidFill>
                </a:endParaRPr>
              </a:p>
            </p:txBody>
          </p:sp>
          <p:sp>
            <p:nvSpPr>
              <p:cNvPr id="14" name="正方形/長方形 13"/>
              <p:cNvSpPr/>
              <p:nvPr/>
            </p:nvSpPr>
            <p:spPr bwMode="auto">
              <a:xfrm>
                <a:off x="5731088" y="2383384"/>
                <a:ext cx="2661838" cy="2332965"/>
              </a:xfrm>
              <a:prstGeom prst="rect">
                <a:avLst/>
              </a:prstGeom>
              <a:solidFill>
                <a:schemeClr val="bg1"/>
              </a:solidFill>
              <a:ln w="38100">
                <a:solidFill>
                  <a:srgbClr val="002B62"/>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kumimoji="1" lang="en-US" altLang="ja-JP" sz="1100" b="1" dirty="0">
                    <a:solidFill>
                      <a:srgbClr val="002B62"/>
                    </a:solidFill>
                    <a:ea typeface="+mj-ea"/>
                  </a:rPr>
                  <a:t>CentOS 7.8</a:t>
                </a:r>
              </a:p>
              <a:p>
                <a:pPr algn="ctr"/>
                <a:r>
                  <a:rPr lang="en-US" altLang="ja-JP" sz="1100" b="1" dirty="0">
                    <a:solidFill>
                      <a:srgbClr val="002B62"/>
                    </a:solidFill>
                    <a:ea typeface="+mj-ea"/>
                  </a:rPr>
                  <a:t>(</a:t>
                </a:r>
                <a:r>
                  <a:rPr lang="en-US" altLang="ja-JP" sz="1100" b="1" dirty="0" err="1">
                    <a:solidFill>
                      <a:srgbClr val="002B62"/>
                    </a:solidFill>
                    <a:ea typeface="+mj-ea"/>
                  </a:rPr>
                  <a:t>hostA</a:t>
                </a:r>
                <a:r>
                  <a:rPr lang="en-US" altLang="ja-JP" sz="1100" b="1" dirty="0">
                    <a:solidFill>
                      <a:srgbClr val="002B62"/>
                    </a:solidFill>
                    <a:ea typeface="+mj-ea"/>
                  </a:rPr>
                  <a:t>)</a:t>
                </a:r>
                <a:endParaRPr kumimoji="1" lang="ja-JP" altLang="en-US" sz="1100" b="1" dirty="0">
                  <a:solidFill>
                    <a:srgbClr val="002B62"/>
                  </a:solidFill>
                  <a:ea typeface="+mj-ea"/>
                </a:endParaRPr>
              </a:p>
            </p:txBody>
          </p:sp>
          <p:grpSp>
            <p:nvGrpSpPr>
              <p:cNvPr id="15" name="グループ化 14"/>
              <p:cNvGrpSpPr>
                <a:grpSpLocks noChangeAspect="1"/>
              </p:cNvGrpSpPr>
              <p:nvPr/>
            </p:nvGrpSpPr>
            <p:grpSpPr bwMode="gray">
              <a:xfrm>
                <a:off x="727432" y="3028068"/>
                <a:ext cx="961136" cy="634348"/>
                <a:chOff x="2385390" y="1237172"/>
                <a:chExt cx="1111251" cy="733425"/>
              </a:xfrm>
            </p:grpSpPr>
            <p:sp>
              <p:nvSpPr>
                <p:cNvPr id="16" name="フリーフォーム 15"/>
                <p:cNvSpPr>
                  <a:spLocks noChangeAspect="1"/>
                </p:cNvSpPr>
                <p:nvPr/>
              </p:nvSpPr>
              <p:spPr bwMode="gray">
                <a:xfrm>
                  <a:off x="2385390" y="1237172"/>
                  <a:ext cx="1111251" cy="733425"/>
                </a:xfrm>
                <a:custGeom>
                  <a:avLst/>
                  <a:gdLst>
                    <a:gd name="connsiteX0" fmla="*/ 15037 w 1111251"/>
                    <a:gd name="connsiteY0" fmla="*/ 703262 h 733425"/>
                    <a:gd name="connsiteX1" fmla="*/ 1096966 w 1111251"/>
                    <a:gd name="connsiteY1" fmla="*/ 703262 h 733425"/>
                    <a:gd name="connsiteX2" fmla="*/ 1111251 w 1111251"/>
                    <a:gd name="connsiteY2" fmla="*/ 718730 h 733425"/>
                    <a:gd name="connsiteX3" fmla="*/ 1096966 w 1111251"/>
                    <a:gd name="connsiteY3" fmla="*/ 733425 h 733425"/>
                    <a:gd name="connsiteX4" fmla="*/ 15037 w 1111251"/>
                    <a:gd name="connsiteY4" fmla="*/ 733425 h 733425"/>
                    <a:gd name="connsiteX5" fmla="*/ 0 w 1111251"/>
                    <a:gd name="connsiteY5" fmla="*/ 718730 h 733425"/>
                    <a:gd name="connsiteX6" fmla="*/ 15037 w 1111251"/>
                    <a:gd name="connsiteY6" fmla="*/ 703262 h 733425"/>
                    <a:gd name="connsiteX7" fmla="*/ 195422 w 1111251"/>
                    <a:gd name="connsiteY7" fmla="*/ 517525 h 733425"/>
                    <a:gd name="connsiteX8" fmla="*/ 917417 w 1111251"/>
                    <a:gd name="connsiteY8" fmla="*/ 517525 h 733425"/>
                    <a:gd name="connsiteX9" fmla="*/ 951977 w 1111251"/>
                    <a:gd name="connsiteY9" fmla="*/ 531011 h 733425"/>
                    <a:gd name="connsiteX10" fmla="*/ 1102987 w 1111251"/>
                    <a:gd name="connsiteY10" fmla="*/ 664377 h 733425"/>
                    <a:gd name="connsiteX11" fmla="*/ 1097728 w 1111251"/>
                    <a:gd name="connsiteY11" fmla="*/ 677863 h 733425"/>
                    <a:gd name="connsiteX12" fmla="*/ 15111 w 1111251"/>
                    <a:gd name="connsiteY12" fmla="*/ 677863 h 733425"/>
                    <a:gd name="connsiteX13" fmla="*/ 9852 w 1111251"/>
                    <a:gd name="connsiteY13" fmla="*/ 664377 h 733425"/>
                    <a:gd name="connsiteX14" fmla="*/ 160111 w 1111251"/>
                    <a:gd name="connsiteY14" fmla="*/ 531011 h 733425"/>
                    <a:gd name="connsiteX15" fmla="*/ 195422 w 1111251"/>
                    <a:gd name="connsiteY15" fmla="*/ 517525 h 733425"/>
                    <a:gd name="connsiteX16" fmla="*/ 194915 w 1111251"/>
                    <a:gd name="connsiteY16" fmla="*/ 0 h 733425"/>
                    <a:gd name="connsiteX17" fmla="*/ 917087 w 1111251"/>
                    <a:gd name="connsiteY17" fmla="*/ 0 h 733425"/>
                    <a:gd name="connsiteX18" fmla="*/ 936625 w 1111251"/>
                    <a:gd name="connsiteY18" fmla="*/ 20252 h 733425"/>
                    <a:gd name="connsiteX19" fmla="*/ 936625 w 1111251"/>
                    <a:gd name="connsiteY19" fmla="*/ 470286 h 733425"/>
                    <a:gd name="connsiteX20" fmla="*/ 917087 w 1111251"/>
                    <a:gd name="connsiteY20" fmla="*/ 490538 h 733425"/>
                    <a:gd name="connsiteX21" fmla="*/ 194915 w 1111251"/>
                    <a:gd name="connsiteY21" fmla="*/ 490538 h 733425"/>
                    <a:gd name="connsiteX22" fmla="*/ 174625 w 1111251"/>
                    <a:gd name="connsiteY22" fmla="*/ 470286 h 733425"/>
                    <a:gd name="connsiteX23" fmla="*/ 174625 w 1111251"/>
                    <a:gd name="connsiteY23" fmla="*/ 20252 h 733425"/>
                    <a:gd name="connsiteX24" fmla="*/ 194915 w 1111251"/>
                    <a:gd name="connsiteY24" fmla="*/ 0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11251" h="733425">
                      <a:moveTo>
                        <a:pt x="15037" y="703262"/>
                      </a:moveTo>
                      <a:cubicBezTo>
                        <a:pt x="15037" y="703262"/>
                        <a:pt x="15037" y="703262"/>
                        <a:pt x="1096966" y="703262"/>
                      </a:cubicBezTo>
                      <a:cubicBezTo>
                        <a:pt x="1105236" y="703262"/>
                        <a:pt x="1111251" y="710223"/>
                        <a:pt x="1111251" y="718730"/>
                      </a:cubicBezTo>
                      <a:cubicBezTo>
                        <a:pt x="1111251" y="727238"/>
                        <a:pt x="1105236" y="733425"/>
                        <a:pt x="1096966" y="733425"/>
                      </a:cubicBezTo>
                      <a:cubicBezTo>
                        <a:pt x="1096966" y="733425"/>
                        <a:pt x="1096966" y="733425"/>
                        <a:pt x="15037" y="733425"/>
                      </a:cubicBezTo>
                      <a:cubicBezTo>
                        <a:pt x="6767" y="733425"/>
                        <a:pt x="0" y="727238"/>
                        <a:pt x="0" y="718730"/>
                      </a:cubicBezTo>
                      <a:cubicBezTo>
                        <a:pt x="0" y="710223"/>
                        <a:pt x="6767" y="703262"/>
                        <a:pt x="15037" y="703262"/>
                      </a:cubicBezTo>
                      <a:close/>
                      <a:moveTo>
                        <a:pt x="195422" y="517525"/>
                      </a:moveTo>
                      <a:cubicBezTo>
                        <a:pt x="195422" y="517525"/>
                        <a:pt x="195422" y="517525"/>
                        <a:pt x="917417" y="517525"/>
                      </a:cubicBezTo>
                      <a:cubicBezTo>
                        <a:pt x="927935" y="517525"/>
                        <a:pt x="943712" y="523519"/>
                        <a:pt x="951977" y="531011"/>
                      </a:cubicBezTo>
                      <a:cubicBezTo>
                        <a:pt x="951977" y="531011"/>
                        <a:pt x="951977" y="531011"/>
                        <a:pt x="1102987" y="664377"/>
                      </a:cubicBezTo>
                      <a:cubicBezTo>
                        <a:pt x="1111251" y="671869"/>
                        <a:pt x="1108997" y="677863"/>
                        <a:pt x="1097728" y="677863"/>
                      </a:cubicBezTo>
                      <a:lnTo>
                        <a:pt x="15111" y="677863"/>
                      </a:lnTo>
                      <a:cubicBezTo>
                        <a:pt x="3842" y="677863"/>
                        <a:pt x="1588" y="671869"/>
                        <a:pt x="9852" y="664377"/>
                      </a:cubicBezTo>
                      <a:cubicBezTo>
                        <a:pt x="9852" y="664377"/>
                        <a:pt x="9852" y="664377"/>
                        <a:pt x="160111" y="531011"/>
                      </a:cubicBezTo>
                      <a:cubicBezTo>
                        <a:pt x="168376" y="523519"/>
                        <a:pt x="184153" y="517525"/>
                        <a:pt x="195422" y="517525"/>
                      </a:cubicBezTo>
                      <a:close/>
                      <a:moveTo>
                        <a:pt x="194915" y="0"/>
                      </a:moveTo>
                      <a:cubicBezTo>
                        <a:pt x="194915" y="0"/>
                        <a:pt x="194915" y="0"/>
                        <a:pt x="917087" y="0"/>
                      </a:cubicBezTo>
                      <a:cubicBezTo>
                        <a:pt x="927607" y="0"/>
                        <a:pt x="936625" y="9001"/>
                        <a:pt x="936625" y="20252"/>
                      </a:cubicBezTo>
                      <a:cubicBezTo>
                        <a:pt x="936625" y="20252"/>
                        <a:pt x="936625" y="20252"/>
                        <a:pt x="936625" y="470286"/>
                      </a:cubicBezTo>
                      <a:cubicBezTo>
                        <a:pt x="936625" y="481537"/>
                        <a:pt x="927607" y="490538"/>
                        <a:pt x="917087" y="490538"/>
                      </a:cubicBezTo>
                      <a:cubicBezTo>
                        <a:pt x="917087" y="490538"/>
                        <a:pt x="917087" y="490538"/>
                        <a:pt x="194915" y="490538"/>
                      </a:cubicBezTo>
                      <a:cubicBezTo>
                        <a:pt x="183643" y="490538"/>
                        <a:pt x="174625" y="481537"/>
                        <a:pt x="174625" y="470286"/>
                      </a:cubicBezTo>
                      <a:cubicBezTo>
                        <a:pt x="174625" y="470286"/>
                        <a:pt x="174625" y="470286"/>
                        <a:pt x="174625" y="20252"/>
                      </a:cubicBezTo>
                      <a:cubicBezTo>
                        <a:pt x="174625" y="9001"/>
                        <a:pt x="183643" y="0"/>
                        <a:pt x="194915" y="0"/>
                      </a:cubicBezTo>
                      <a:close/>
                    </a:path>
                  </a:pathLst>
                </a:custGeom>
                <a:solidFill>
                  <a:srgbClr val="002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a typeface="メイリオ"/>
                  </a:endParaRPr>
                </a:p>
              </p:txBody>
            </p:sp>
            <p:sp>
              <p:nvSpPr>
                <p:cNvPr id="17" name="フリーフォーム 16"/>
                <p:cNvSpPr>
                  <a:spLocks noChangeAspect="1"/>
                </p:cNvSpPr>
                <p:nvPr/>
              </p:nvSpPr>
              <p:spPr bwMode="gray">
                <a:xfrm>
                  <a:off x="2615578" y="1292734"/>
                  <a:ext cx="652463" cy="593726"/>
                </a:xfrm>
                <a:custGeom>
                  <a:avLst/>
                  <a:gdLst>
                    <a:gd name="connsiteX0" fmla="*/ 239712 w 652463"/>
                    <a:gd name="connsiteY0" fmla="*/ 560388 h 593726"/>
                    <a:gd name="connsiteX1" fmla="*/ 420688 w 652463"/>
                    <a:gd name="connsiteY1" fmla="*/ 560388 h 593726"/>
                    <a:gd name="connsiteX2" fmla="*/ 441325 w 652463"/>
                    <a:gd name="connsiteY2" fmla="*/ 593726 h 593726"/>
                    <a:gd name="connsiteX3" fmla="*/ 220662 w 652463"/>
                    <a:gd name="connsiteY3" fmla="*/ 593726 h 593726"/>
                    <a:gd name="connsiteX4" fmla="*/ 0 w 652463"/>
                    <a:gd name="connsiteY4" fmla="*/ 0 h 593726"/>
                    <a:gd name="connsiteX5" fmla="*/ 652463 w 652463"/>
                    <a:gd name="connsiteY5" fmla="*/ 0 h 593726"/>
                    <a:gd name="connsiteX6" fmla="*/ 652463 w 652463"/>
                    <a:gd name="connsiteY6" fmla="*/ 381000 h 593726"/>
                    <a:gd name="connsiteX7" fmla="*/ 0 w 652463"/>
                    <a:gd name="connsiteY7" fmla="*/ 381000 h 59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2463" h="593726">
                      <a:moveTo>
                        <a:pt x="239712" y="560388"/>
                      </a:moveTo>
                      <a:lnTo>
                        <a:pt x="420688" y="560388"/>
                      </a:lnTo>
                      <a:lnTo>
                        <a:pt x="441325" y="593726"/>
                      </a:lnTo>
                      <a:lnTo>
                        <a:pt x="220662" y="593726"/>
                      </a:lnTo>
                      <a:close/>
                      <a:moveTo>
                        <a:pt x="0" y="0"/>
                      </a:moveTo>
                      <a:lnTo>
                        <a:pt x="652463" y="0"/>
                      </a:lnTo>
                      <a:lnTo>
                        <a:pt x="652463" y="381000"/>
                      </a:lnTo>
                      <a:lnTo>
                        <a:pt x="0" y="3810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000000"/>
                    </a:solidFill>
                    <a:effectLst/>
                    <a:uLnTx/>
                    <a:uFillTx/>
                    <a:latin typeface="メイリオ"/>
                    <a:ea typeface="メイリオ"/>
                  </a:endParaRPr>
                </a:p>
              </p:txBody>
            </p:sp>
          </p:grpSp>
          <p:cxnSp>
            <p:nvCxnSpPr>
              <p:cNvPr id="18" name="直線矢印コネクタ 17"/>
              <p:cNvCxnSpPr/>
              <p:nvPr/>
            </p:nvCxnSpPr>
            <p:spPr bwMode="auto">
              <a:xfrm>
                <a:off x="1790606" y="3388544"/>
                <a:ext cx="985502" cy="3962"/>
              </a:xfrm>
              <a:prstGeom prst="straightConnector1">
                <a:avLst/>
              </a:prstGeom>
              <a:solidFill>
                <a:srgbClr val="FFFFFF"/>
              </a:solidFill>
              <a:ln w="38100" cap="flat" cmpd="sng" algn="ctr">
                <a:solidFill>
                  <a:srgbClr val="002B62"/>
                </a:solidFill>
                <a:prstDash val="solid"/>
                <a:round/>
                <a:headEnd type="none" w="med" len="med"/>
                <a:tailEnd type="triangle"/>
              </a:ln>
              <a:effectLst>
                <a:glow rad="25400">
                  <a:srgbClr val="FFFFFF">
                    <a:alpha val="80000"/>
                  </a:srgbClr>
                </a:glow>
              </a:effectLst>
            </p:spPr>
          </p:cxnSp>
          <p:sp>
            <p:nvSpPr>
              <p:cNvPr id="19" name="テキスト ボックス 18"/>
              <p:cNvSpPr txBox="1"/>
              <p:nvPr/>
            </p:nvSpPr>
            <p:spPr>
              <a:xfrm>
                <a:off x="727432" y="3710472"/>
                <a:ext cx="963725" cy="261610"/>
              </a:xfrm>
              <a:prstGeom prst="rect">
                <a:avLst/>
              </a:prstGeom>
              <a:noFill/>
            </p:spPr>
            <p:txBody>
              <a:bodyPr wrap="none" rtlCol="0">
                <a:spAutoFit/>
              </a:bodyPr>
              <a:lstStyle/>
              <a:p>
                <a:r>
                  <a:rPr kumimoji="1" lang="en-US" altLang="ja-JP" sz="1100" b="1" dirty="0">
                    <a:solidFill>
                      <a:srgbClr val="002B62"/>
                    </a:solidFill>
                  </a:rPr>
                  <a:t>Windows10</a:t>
                </a:r>
                <a:endParaRPr kumimoji="1" lang="ja-JP" altLang="en-US" sz="1100" b="1" dirty="0">
                  <a:solidFill>
                    <a:srgbClr val="002B62"/>
                  </a:solidFill>
                </a:endParaRPr>
              </a:p>
            </p:txBody>
          </p:sp>
          <p:sp>
            <p:nvSpPr>
              <p:cNvPr id="21" name="テキスト ボックス 20"/>
              <p:cNvSpPr txBox="1"/>
              <p:nvPr/>
            </p:nvSpPr>
            <p:spPr>
              <a:xfrm>
                <a:off x="539440" y="2774589"/>
                <a:ext cx="1339566" cy="261610"/>
              </a:xfrm>
              <a:prstGeom prst="rect">
                <a:avLst/>
              </a:prstGeom>
              <a:noFill/>
            </p:spPr>
            <p:txBody>
              <a:bodyPr wrap="square" rtlCol="0">
                <a:spAutoFit/>
              </a:bodyPr>
              <a:lstStyle/>
              <a:p>
                <a:pPr algn="ctr"/>
                <a:r>
                  <a:rPr kumimoji="1" lang="en-US" altLang="ja-JP" sz="1100" b="1" dirty="0">
                    <a:solidFill>
                      <a:srgbClr val="002B62"/>
                    </a:solidFill>
                  </a:rPr>
                  <a:t>Google Chrome</a:t>
                </a:r>
              </a:p>
            </p:txBody>
          </p:sp>
          <p:cxnSp>
            <p:nvCxnSpPr>
              <p:cNvPr id="22" name="直線矢印コネクタ 21"/>
              <p:cNvCxnSpPr>
                <a:stCxn id="13" idx="3"/>
                <a:endCxn id="14" idx="1"/>
              </p:cNvCxnSpPr>
              <p:nvPr/>
            </p:nvCxnSpPr>
            <p:spPr bwMode="auto">
              <a:xfrm flipV="1">
                <a:off x="4896221" y="3549867"/>
                <a:ext cx="834867" cy="422215"/>
              </a:xfrm>
              <a:prstGeom prst="straightConnector1">
                <a:avLst/>
              </a:prstGeom>
              <a:solidFill>
                <a:srgbClr val="FFFFFF"/>
              </a:solidFill>
              <a:ln w="38100" cap="flat" cmpd="sng" algn="ctr">
                <a:solidFill>
                  <a:srgbClr val="002B62"/>
                </a:solidFill>
                <a:prstDash val="solid"/>
                <a:round/>
                <a:headEnd type="none" w="med" len="med"/>
                <a:tailEnd type="triangle"/>
              </a:ln>
              <a:effectLst>
                <a:glow rad="25400">
                  <a:srgbClr val="FFFFFF">
                    <a:alpha val="80000"/>
                  </a:srgbClr>
                </a:glow>
              </a:effectLst>
            </p:spPr>
          </p:cxnSp>
          <p:pic>
            <p:nvPicPr>
              <p:cNvPr id="23" name="図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83244" y="3735437"/>
                <a:ext cx="553887" cy="451506"/>
              </a:xfrm>
              <a:prstGeom prst="rect">
                <a:avLst/>
              </a:prstGeom>
            </p:spPr>
          </p:pic>
          <p:pic>
            <p:nvPicPr>
              <p:cNvPr id="24" name="図 23"/>
              <p:cNvPicPr>
                <a:picLocks noChangeAspect="1"/>
              </p:cNvPicPr>
              <p:nvPr/>
            </p:nvPicPr>
            <p:blipFill>
              <a:blip r:embed="rId3"/>
              <a:stretch>
                <a:fillRect/>
              </a:stretch>
            </p:blipFill>
            <p:spPr>
              <a:xfrm>
                <a:off x="6154930" y="3849081"/>
                <a:ext cx="858572" cy="325217"/>
              </a:xfrm>
              <a:prstGeom prst="rect">
                <a:avLst/>
              </a:prstGeom>
            </p:spPr>
          </p:pic>
          <p:pic>
            <p:nvPicPr>
              <p:cNvPr id="25" name="図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09058" y="4244387"/>
                <a:ext cx="629049" cy="333397"/>
              </a:xfrm>
              <a:prstGeom prst="rect">
                <a:avLst/>
              </a:prstGeom>
            </p:spPr>
          </p:pic>
          <p:pic>
            <p:nvPicPr>
              <p:cNvPr id="26" name="図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18027" y="4236276"/>
                <a:ext cx="766067" cy="383034"/>
              </a:xfrm>
              <a:prstGeom prst="rect">
                <a:avLst/>
              </a:prstGeom>
            </p:spPr>
          </p:pic>
          <p:pic>
            <p:nvPicPr>
              <p:cNvPr id="27" name="図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38707" y="4273311"/>
                <a:ext cx="970980" cy="327969"/>
              </a:xfrm>
              <a:prstGeom prst="rect">
                <a:avLst/>
              </a:prstGeom>
            </p:spPr>
          </p:pic>
          <p:pic>
            <p:nvPicPr>
              <p:cNvPr id="28" name="図 27"/>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6744193" y="2801140"/>
                <a:ext cx="655825" cy="655825"/>
              </a:xfrm>
              <a:prstGeom prst="rect">
                <a:avLst/>
              </a:prstGeom>
              <a:noFill/>
              <a:ln>
                <a:noFill/>
              </a:ln>
            </p:spPr>
          </p:pic>
          <p:sp>
            <p:nvSpPr>
              <p:cNvPr id="29" name="正方形/長方形 28"/>
              <p:cNvSpPr/>
              <p:nvPr/>
            </p:nvSpPr>
            <p:spPr>
              <a:xfrm>
                <a:off x="5814327" y="3510527"/>
                <a:ext cx="2495360" cy="1130295"/>
              </a:xfrm>
              <a:prstGeom prst="rect">
                <a:avLst/>
              </a:prstGeom>
              <a:noFill/>
              <a:ln w="38100">
                <a:solidFill>
                  <a:srgbClr val="002B6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p:cNvSpPr txBox="1"/>
              <p:nvPr/>
            </p:nvSpPr>
            <p:spPr>
              <a:xfrm>
                <a:off x="5831878" y="3510527"/>
                <a:ext cx="2480457" cy="338554"/>
              </a:xfrm>
              <a:prstGeom prst="rect">
                <a:avLst/>
              </a:prstGeom>
              <a:noFill/>
            </p:spPr>
            <p:txBody>
              <a:bodyPr wrap="square" rtlCol="0">
                <a:spAutoFit/>
              </a:bodyPr>
              <a:lstStyle/>
              <a:p>
                <a:r>
                  <a:rPr lang="en-US" altLang="ja-JP" sz="800" b="1" dirty="0">
                    <a:solidFill>
                      <a:srgbClr val="002B62"/>
                    </a:solidFill>
                  </a:rPr>
                  <a:t>ITA/Ansible</a:t>
                </a:r>
                <a:r>
                  <a:rPr lang="ja-JP" altLang="en-US" sz="800" b="1" dirty="0">
                    <a:solidFill>
                      <a:srgbClr val="002B62"/>
                    </a:solidFill>
                  </a:rPr>
                  <a:t>を使い</a:t>
                </a:r>
                <a:r>
                  <a:rPr kumimoji="1" lang="ja-JP" altLang="en-US" sz="800" b="1" dirty="0">
                    <a:solidFill>
                      <a:srgbClr val="002B62"/>
                    </a:solidFill>
                  </a:rPr>
                  <a:t>インストールするパッケージ</a:t>
                </a:r>
                <a:endParaRPr kumimoji="1" lang="en-US" altLang="ja-JP" sz="800" b="1" dirty="0">
                  <a:solidFill>
                    <a:srgbClr val="002B62"/>
                  </a:solidFill>
                </a:endParaRPr>
              </a:p>
              <a:p>
                <a:r>
                  <a:rPr kumimoji="1" lang="en-US" altLang="ja-JP" sz="800" b="1" dirty="0">
                    <a:solidFill>
                      <a:srgbClr val="002B62"/>
                    </a:solidFill>
                  </a:rPr>
                  <a:t>(※</a:t>
                </a:r>
                <a:r>
                  <a:rPr kumimoji="1" lang="ja-JP" altLang="en-US" sz="800" b="1" dirty="0">
                    <a:solidFill>
                      <a:srgbClr val="002B62"/>
                    </a:solidFill>
                  </a:rPr>
                  <a:t>事前のインストールは不要</a:t>
                </a:r>
                <a:r>
                  <a:rPr kumimoji="1" lang="en-US" altLang="ja-JP" sz="800" b="1" dirty="0">
                    <a:solidFill>
                      <a:srgbClr val="002B62"/>
                    </a:solidFill>
                  </a:rPr>
                  <a:t>)</a:t>
                </a:r>
              </a:p>
            </p:txBody>
          </p:sp>
        </p:grpSp>
        <p:pic>
          <p:nvPicPr>
            <p:cNvPr id="20" name="図 19"/>
            <p:cNvPicPr>
              <a:picLocks noChangeAspect="1"/>
            </p:cNvPicPr>
            <p:nvPr/>
          </p:nvPicPr>
          <p:blipFill rotWithShape="1">
            <a:blip r:embed="rId9"/>
            <a:srcRect l="10139" t="10638" r="9010" b="9118"/>
            <a:stretch/>
          </p:blipFill>
          <p:spPr>
            <a:xfrm>
              <a:off x="1048655" y="3080591"/>
              <a:ext cx="318689" cy="316292"/>
            </a:xfrm>
            <a:prstGeom prst="rect">
              <a:avLst/>
            </a:prstGeom>
          </p:spPr>
        </p:pic>
      </p:grpSp>
      <p:sp>
        <p:nvSpPr>
          <p:cNvPr id="31" name="コンテンツ プレースホルダー 6"/>
          <p:cNvSpPr txBox="1">
            <a:spLocks/>
          </p:cNvSpPr>
          <p:nvPr/>
        </p:nvSpPr>
        <p:spPr bwMode="gray">
          <a:xfrm>
            <a:off x="319311" y="1903634"/>
            <a:ext cx="8784976" cy="4665284"/>
          </a:xfrm>
          <a:prstGeom prst="rect">
            <a:avLst/>
          </a:prstGeom>
        </p:spPr>
        <p:txBody>
          <a:bodyPr vert="horz" lIns="91440" tIns="45720" rIns="91440" bIns="45720" rtlCol="0">
            <a:normAutofit/>
          </a:bodyPr>
          <a:lst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lang="ja-JP" altLang="en-US" sz="2000" b="0" noProof="0" dirty="0" smtClean="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lang="ja-JP" altLang="en-US" sz="1600" b="0" noProof="0" dirty="0" smtClean="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lang="ja-JP" altLang="en-US" sz="1400" b="0" noProof="0" dirty="0" smtClean="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lang="ja-JP" altLang="en-US" sz="1200" b="0" noProof="0" dirty="0" smtClean="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a:lstStyle>
          <a:p>
            <a:r>
              <a:rPr lang="ja-JP" altLang="en-US" kern="0" dirty="0"/>
              <a:t>作業環境</a:t>
            </a:r>
            <a:endParaRPr lang="en-US" altLang="ja-JP" kern="0" dirty="0"/>
          </a:p>
        </p:txBody>
      </p:sp>
    </p:spTree>
    <p:extLst>
      <p:ext uri="{BB962C8B-B14F-4D97-AF65-F5344CB8AC3E}">
        <p14:creationId xmlns:p14="http://schemas.microsoft.com/office/powerpoint/2010/main" val="2734790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1.2</a:t>
            </a:r>
            <a:r>
              <a:rPr lang="ja-JP" altLang="en-US" dirty="0"/>
              <a:t> 本書のシナリオと作業範囲の位置づけ </a:t>
            </a:r>
            <a:r>
              <a:rPr lang="en-US" altLang="ja-JP" dirty="0"/>
              <a:t>(2/3)</a:t>
            </a:r>
            <a:endParaRPr lang="ja-JP" altLang="en-US" dirty="0"/>
          </a:p>
        </p:txBody>
      </p:sp>
      <p:sp>
        <p:nvSpPr>
          <p:cNvPr id="7" name="コンテンツ プレースホルダー 6"/>
          <p:cNvSpPr>
            <a:spLocks noGrp="1"/>
          </p:cNvSpPr>
          <p:nvPr>
            <p:ph sz="quarter" idx="10"/>
          </p:nvPr>
        </p:nvSpPr>
        <p:spPr/>
        <p:txBody>
          <a:bodyPr/>
          <a:lstStyle/>
          <a:p>
            <a:r>
              <a:rPr lang="ja-JP" altLang="en-US" dirty="0"/>
              <a:t>シナリオの実行イメージ</a:t>
            </a:r>
            <a:endParaRPr kumimoji="1" lang="ja-JP" altLang="en-US" dirty="0"/>
          </a:p>
        </p:txBody>
      </p:sp>
      <p:sp>
        <p:nvSpPr>
          <p:cNvPr id="4" name="テキスト ボックス 3"/>
          <p:cNvSpPr txBox="1"/>
          <p:nvPr/>
        </p:nvSpPr>
        <p:spPr>
          <a:xfrm>
            <a:off x="3079667" y="2844508"/>
            <a:ext cx="3269993" cy="707886"/>
          </a:xfrm>
          <a:prstGeom prst="rect">
            <a:avLst/>
          </a:prstGeom>
          <a:noFill/>
        </p:spPr>
        <p:txBody>
          <a:bodyPr wrap="square" rtlCol="0">
            <a:spAutoFit/>
          </a:bodyPr>
          <a:lstStyle/>
          <a:p>
            <a:r>
              <a:rPr kumimoji="1" lang="ja-JP" altLang="en-US" sz="4000" dirty="0"/>
              <a:t>サイズ修正中</a:t>
            </a:r>
          </a:p>
        </p:txBody>
      </p:sp>
      <p:sp>
        <p:nvSpPr>
          <p:cNvPr id="6" name="正方形/長方形 5"/>
          <p:cNvSpPr/>
          <p:nvPr/>
        </p:nvSpPr>
        <p:spPr bwMode="auto">
          <a:xfrm>
            <a:off x="683460" y="1628750"/>
            <a:ext cx="6696930" cy="4577720"/>
          </a:xfrm>
          <a:prstGeom prst="rect">
            <a:avLst/>
          </a:prstGeom>
          <a:solidFill>
            <a:srgbClr val="FFFFFF"/>
          </a:solidFill>
          <a:ln w="38100">
            <a:solidFill>
              <a:srgbClr val="002B62"/>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200" b="1" i="0" u="none" strike="noStrike" kern="0" cap="none" spc="0" normalizeH="0" baseline="0" noProof="0" dirty="0">
                <a:ln>
                  <a:noFill/>
                </a:ln>
                <a:solidFill>
                  <a:srgbClr val="002B62"/>
                </a:solidFill>
                <a:effectLst/>
                <a:uLnTx/>
                <a:uFillTx/>
                <a:latin typeface="Meiryo UI" panose="020B0604030504040204" pitchFamily="50" charset="-128"/>
                <a:ea typeface="Meiryo UI" panose="020B0604030504040204" pitchFamily="50" charset="-128"/>
              </a:rPr>
              <a:t>CentOS 7.8</a:t>
            </a:r>
            <a:endParaRPr kumimoji="0" lang="ja-JP" altLang="en-US" sz="1200" b="1" i="0" u="none" strike="noStrike" kern="0" cap="none" spc="0" normalizeH="0" baseline="0" noProof="0" dirty="0">
              <a:ln>
                <a:noFill/>
              </a:ln>
              <a:solidFill>
                <a:srgbClr val="002B62"/>
              </a:solidFill>
              <a:effectLst/>
              <a:uLnTx/>
              <a:uFillTx/>
              <a:latin typeface="Meiryo UI" panose="020B0604030504040204" pitchFamily="50" charset="-128"/>
              <a:ea typeface="Meiryo UI" panose="020B0604030504040204" pitchFamily="50" charset="-128"/>
            </a:endParaRPr>
          </a:p>
        </p:txBody>
      </p:sp>
      <p:sp>
        <p:nvSpPr>
          <p:cNvPr id="8" name="正方形/長方形 7"/>
          <p:cNvSpPr/>
          <p:nvPr/>
        </p:nvSpPr>
        <p:spPr bwMode="auto">
          <a:xfrm>
            <a:off x="7480927" y="5029538"/>
            <a:ext cx="1080000" cy="472084"/>
          </a:xfrm>
          <a:prstGeom prst="rect">
            <a:avLst/>
          </a:prstGeom>
          <a:solidFill>
            <a:srgbClr val="FFFFFF"/>
          </a:solidFill>
          <a:ln w="38100">
            <a:solidFill>
              <a:srgbClr val="FF0000"/>
            </a:solid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100" b="1" i="0" u="none" strike="noStrike" kern="0" cap="none" spc="0" normalizeH="0" baseline="0" noProof="0" dirty="0">
                <a:ln>
                  <a:noFill/>
                </a:ln>
                <a:solidFill>
                  <a:srgbClr val="002B62"/>
                </a:solidFill>
                <a:effectLst/>
                <a:uLnTx/>
                <a:uFillTx/>
                <a:latin typeface="Meiryo UI" panose="020B0604030504040204" pitchFamily="50" charset="-128"/>
                <a:ea typeface="Meiryo UI" panose="020B0604030504040204" pitchFamily="50" charset="-128"/>
              </a:rPr>
              <a:t>CentOS 7.8</a:t>
            </a:r>
            <a:br>
              <a:rPr kumimoji="0" lang="en-US" altLang="ja-JP" sz="1100" b="1" i="0" u="none" strike="noStrike" kern="0" cap="none" spc="0" normalizeH="0" baseline="0" noProof="0" dirty="0">
                <a:ln>
                  <a:noFill/>
                </a:ln>
                <a:solidFill>
                  <a:srgbClr val="002B62"/>
                </a:solidFill>
                <a:effectLst/>
                <a:uLnTx/>
                <a:uFillTx/>
                <a:latin typeface="Meiryo UI" panose="020B0604030504040204" pitchFamily="50" charset="-128"/>
                <a:ea typeface="Meiryo UI" panose="020B0604030504040204" pitchFamily="50" charset="-128"/>
              </a:rPr>
            </a:br>
            <a:r>
              <a:rPr kumimoji="0" lang="en-US" altLang="ja-JP" sz="1000" b="1" i="0" u="none" strike="noStrike" kern="0" cap="none" spc="0" normalizeH="0" baseline="0" noProof="0" dirty="0">
                <a:ln>
                  <a:noFill/>
                </a:ln>
                <a:solidFill>
                  <a:srgbClr val="002B62"/>
                </a:solidFill>
                <a:effectLst/>
                <a:uLnTx/>
                <a:uFillTx/>
                <a:latin typeface="Meiryo UI" panose="020B0604030504040204" pitchFamily="50" charset="-128"/>
                <a:ea typeface="Meiryo UI" panose="020B0604030504040204" pitchFamily="50" charset="-128"/>
              </a:rPr>
              <a:t>(Host</a:t>
            </a:r>
            <a:r>
              <a:rPr kumimoji="0" lang="en-US" altLang="ja-JP" sz="1000" b="1" i="0" u="none" strike="noStrike" kern="0" cap="none" spc="0" normalizeH="0" noProof="0" dirty="0">
                <a:ln>
                  <a:noFill/>
                </a:ln>
                <a:solidFill>
                  <a:srgbClr val="002B62"/>
                </a:solidFill>
                <a:effectLst/>
                <a:uLnTx/>
                <a:uFillTx/>
                <a:latin typeface="Meiryo UI" panose="020B0604030504040204" pitchFamily="50" charset="-128"/>
                <a:ea typeface="Meiryo UI" panose="020B0604030504040204" pitchFamily="50" charset="-128"/>
              </a:rPr>
              <a:t> A</a:t>
            </a:r>
            <a:r>
              <a:rPr kumimoji="0" lang="en-US" altLang="ja-JP" sz="1000" b="1" i="0" u="none" strike="noStrike" kern="0" cap="none" spc="0" normalizeH="0" baseline="0" noProof="0" dirty="0">
                <a:ln>
                  <a:noFill/>
                </a:ln>
                <a:solidFill>
                  <a:srgbClr val="002B62"/>
                </a:solidFill>
                <a:effectLst/>
                <a:uLnTx/>
                <a:uFillTx/>
                <a:latin typeface="Meiryo UI" panose="020B0604030504040204" pitchFamily="50" charset="-128"/>
                <a:ea typeface="Meiryo UI" panose="020B0604030504040204" pitchFamily="50" charset="-128"/>
              </a:rPr>
              <a:t>)</a:t>
            </a:r>
            <a:endParaRPr kumimoji="0" lang="ja-JP" altLang="en-US" sz="1000" b="1" i="0" u="none" strike="noStrike" kern="0" cap="none" spc="0" normalizeH="0" baseline="0" noProof="0" dirty="0">
              <a:ln>
                <a:noFill/>
              </a:ln>
              <a:solidFill>
                <a:srgbClr val="002B62"/>
              </a:solidFill>
              <a:effectLst/>
              <a:uLnTx/>
              <a:uFillTx/>
              <a:latin typeface="Meiryo UI" panose="020B0604030504040204" pitchFamily="50" charset="-128"/>
              <a:ea typeface="Meiryo UI" panose="020B0604030504040204" pitchFamily="50" charset="-128"/>
            </a:endParaRPr>
          </a:p>
        </p:txBody>
      </p:sp>
      <p:sp>
        <p:nvSpPr>
          <p:cNvPr id="9" name="角丸四角形 8"/>
          <p:cNvSpPr/>
          <p:nvPr/>
        </p:nvSpPr>
        <p:spPr bwMode="auto">
          <a:xfrm>
            <a:off x="774736" y="2262508"/>
            <a:ext cx="5803809" cy="3822471"/>
          </a:xfrm>
          <a:prstGeom prst="roundRect">
            <a:avLst>
              <a:gd name="adj" fmla="val 3882"/>
            </a:avLst>
          </a:prstGeom>
          <a:solidFill>
            <a:srgbClr val="FFFFFF"/>
          </a:solidFill>
          <a:ln w="38100">
            <a:solidFill>
              <a:srgbClr val="002B62"/>
            </a:solidFill>
          </a:ln>
          <a:effectLst>
            <a:glow rad="25400">
              <a:schemeClr val="bg1"/>
            </a:glo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200" b="1" i="0" u="none" strike="noStrike" kern="0" cap="none" spc="0" normalizeH="0" baseline="0" noProof="0" dirty="0">
                <a:ln>
                  <a:noFill/>
                </a:ln>
                <a:solidFill>
                  <a:srgbClr val="002B62"/>
                </a:solidFill>
                <a:effectLst/>
                <a:uLnTx/>
                <a:uFillTx/>
                <a:latin typeface="メイリオ"/>
                <a:ea typeface="メイリオ"/>
              </a:rPr>
              <a:t>Exastro IT Automation 1.10.0</a:t>
            </a:r>
            <a:endParaRPr kumimoji="0" lang="ja-JP" altLang="en-US" sz="1200" b="1" i="0" u="none" strike="noStrike" kern="0" cap="none" spc="0" normalizeH="0" baseline="0" noProof="0" dirty="0">
              <a:ln>
                <a:noFill/>
              </a:ln>
              <a:solidFill>
                <a:srgbClr val="002B62"/>
              </a:solidFill>
              <a:effectLst/>
              <a:uLnTx/>
              <a:uFillTx/>
              <a:latin typeface="メイリオ"/>
              <a:ea typeface="メイリオ"/>
            </a:endParaRPr>
          </a:p>
        </p:txBody>
      </p:sp>
      <p:graphicFrame>
        <p:nvGraphicFramePr>
          <p:cNvPr id="10" name="表 9"/>
          <p:cNvGraphicFramePr>
            <a:graphicFrameLocks noGrp="1"/>
          </p:cNvGraphicFramePr>
          <p:nvPr>
            <p:extLst>
              <p:ext uri="{D42A27DB-BD31-4B8C-83A1-F6EECF244321}">
                <p14:modId xmlns:p14="http://schemas.microsoft.com/office/powerpoint/2010/main" val="3882832925"/>
              </p:ext>
            </p:extLst>
          </p:nvPr>
        </p:nvGraphicFramePr>
        <p:xfrm>
          <a:off x="923193" y="3644529"/>
          <a:ext cx="4514745" cy="975360"/>
        </p:xfrm>
        <a:graphic>
          <a:graphicData uri="http://schemas.openxmlformats.org/drawingml/2006/table">
            <a:tbl>
              <a:tblPr firstRow="1" bandRow="1"/>
              <a:tblGrid>
                <a:gridCol w="710846">
                  <a:extLst>
                    <a:ext uri="{9D8B030D-6E8A-4147-A177-3AD203B41FA5}">
                      <a16:colId xmlns:a16="http://schemas.microsoft.com/office/drawing/2014/main" val="20000"/>
                    </a:ext>
                  </a:extLst>
                </a:gridCol>
                <a:gridCol w="1278532">
                  <a:extLst>
                    <a:ext uri="{9D8B030D-6E8A-4147-A177-3AD203B41FA5}">
                      <a16:colId xmlns:a16="http://schemas.microsoft.com/office/drawing/2014/main" val="20001"/>
                    </a:ext>
                  </a:extLst>
                </a:gridCol>
                <a:gridCol w="517262">
                  <a:extLst>
                    <a:ext uri="{9D8B030D-6E8A-4147-A177-3AD203B41FA5}">
                      <a16:colId xmlns:a16="http://schemas.microsoft.com/office/drawing/2014/main" val="20002"/>
                    </a:ext>
                  </a:extLst>
                </a:gridCol>
                <a:gridCol w="638612">
                  <a:extLst>
                    <a:ext uri="{9D8B030D-6E8A-4147-A177-3AD203B41FA5}">
                      <a16:colId xmlns:a16="http://schemas.microsoft.com/office/drawing/2014/main" val="20003"/>
                    </a:ext>
                  </a:extLst>
                </a:gridCol>
                <a:gridCol w="436601">
                  <a:extLst>
                    <a:ext uri="{9D8B030D-6E8A-4147-A177-3AD203B41FA5}">
                      <a16:colId xmlns:a16="http://schemas.microsoft.com/office/drawing/2014/main" val="994734619"/>
                    </a:ext>
                  </a:extLst>
                </a:gridCol>
                <a:gridCol w="377059">
                  <a:extLst>
                    <a:ext uri="{9D8B030D-6E8A-4147-A177-3AD203B41FA5}">
                      <a16:colId xmlns:a16="http://schemas.microsoft.com/office/drawing/2014/main" val="20004"/>
                    </a:ext>
                  </a:extLst>
                </a:gridCol>
                <a:gridCol w="555833">
                  <a:extLst>
                    <a:ext uri="{9D8B030D-6E8A-4147-A177-3AD203B41FA5}">
                      <a16:colId xmlns:a16="http://schemas.microsoft.com/office/drawing/2014/main" val="2621279645"/>
                    </a:ext>
                  </a:extLst>
                </a:gridCol>
              </a:tblGrid>
              <a:tr h="204698">
                <a:tc rowSpan="2">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a:solidFill>
                            <a:schemeClr val="bg1"/>
                          </a:solidFill>
                        </a:rPr>
                        <a:t>Host</a:t>
                      </a:r>
                      <a:br>
                        <a:rPr kumimoji="1" lang="en-US" altLang="ja-JP" sz="800" dirty="0">
                          <a:solidFill>
                            <a:schemeClr val="bg1"/>
                          </a:solidFill>
                        </a:rPr>
                      </a:br>
                      <a:r>
                        <a:rPr kumimoji="1" lang="en-US" altLang="ja-JP" sz="800" dirty="0">
                          <a:solidFill>
                            <a:schemeClr val="bg1"/>
                          </a:solidFill>
                        </a:rPr>
                        <a:t>name</a:t>
                      </a:r>
                      <a:endParaRPr kumimoji="1" lang="ja-JP" altLang="en-US" sz="800" dirty="0">
                        <a:solidFill>
                          <a:schemeClr val="bg1"/>
                        </a:solidFill>
                      </a:endParaRPr>
                    </a:p>
                  </a:txBody>
                  <a:tcPr>
                    <a:lnL w="12700" cap="flat" cmpd="sng" algn="ctr">
                      <a:solidFill>
                        <a:srgbClr val="002B62"/>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002B62"/>
                    </a:solidFill>
                  </a:tcPr>
                </a:tc>
                <a:tc rowSpan="2">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a:solidFill>
                            <a:schemeClr val="bg1"/>
                          </a:solidFill>
                        </a:rPr>
                        <a:t>Operation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002B62"/>
                    </a:solidFill>
                  </a:tcPr>
                </a:tc>
                <a:tc gridSpan="5">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a:solidFill>
                            <a:schemeClr val="bg1"/>
                          </a:solidFill>
                        </a:rPr>
                        <a:t>パラメータ</a:t>
                      </a:r>
                    </a:p>
                  </a:txBody>
                  <a:tcPr>
                    <a:lnL w="12700" cap="flat" cmpd="sng" algn="ctr">
                      <a:solidFill>
                        <a:srgbClr val="FFFFFF"/>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B62"/>
                    </a:solidFill>
                  </a:tcPr>
                </a:tc>
                <a:tc hMerge="1">
                  <a:txBody>
                    <a:bodyPr/>
                    <a:lstStyle/>
                    <a:p>
                      <a:pPr algn="ctr"/>
                      <a:endParaRPr kumimoji="1" lang="ja-JP" alt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B62"/>
                    </a:solidFill>
                  </a:tcPr>
                </a:tc>
                <a:tc hMerge="1">
                  <a:txBody>
                    <a:bodyPr/>
                    <a:lstStyle/>
                    <a:p>
                      <a:endParaRPr kumimoji="1" lang="ja-JP" altLang="en-US"/>
                    </a:p>
                  </a:txBody>
                  <a:tcPr/>
                </a:tc>
                <a:tc hMerge="1">
                  <a:txBody>
                    <a:bodyPr/>
                    <a:lstStyle/>
                    <a:p>
                      <a:pPr algn="ctr"/>
                      <a:endParaRPr kumimoji="1" lang="ja-JP" altLang="en-US" sz="105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B62"/>
                    </a:solidFill>
                  </a:tcPr>
                </a:tc>
                <a:tc hMerge="1">
                  <a:txBody>
                    <a:bodyPr/>
                    <a:lstStyle/>
                    <a:p>
                      <a:pPr algn="ctr"/>
                      <a:endParaRPr kumimoji="1" lang="ja-JP" altLang="en-US" sz="105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B62"/>
                    </a:solidFill>
                  </a:tcPr>
                </a:tc>
                <a:extLst>
                  <a:ext uri="{0D108BD9-81ED-4DB2-BD59-A6C34878D82A}">
                    <a16:rowId xmlns:a16="http://schemas.microsoft.com/office/drawing/2014/main" val="10000"/>
                  </a:ext>
                </a:extLst>
              </a:tr>
              <a:tr h="322158">
                <a:tc vMerge="1">
                  <a:txBody>
                    <a:bodyPr/>
                    <a:lstStyle/>
                    <a:p>
                      <a:endParaRPr kumimoji="1" lang="ja-JP" altLang="en-US" dirty="0"/>
                    </a:p>
                  </a:txBody>
                  <a:tcPr/>
                </a:tc>
                <a:tc vMerge="1">
                  <a:txBody>
                    <a:bodyPr/>
                    <a:lstStyle/>
                    <a:p>
                      <a:endParaRPr kumimoji="1" lang="ja-JP" altLang="en-US"/>
                    </a:p>
                  </a:txBody>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err="1">
                          <a:solidFill>
                            <a:schemeClr val="bg1"/>
                          </a:solidFill>
                        </a:rPr>
                        <a:t>httpd</a:t>
                      </a:r>
                      <a:endParaRPr kumimoji="1" lang="ja-JP" altLang="en-US" sz="80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002B62"/>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err="1">
                          <a:solidFill>
                            <a:schemeClr val="bg1"/>
                          </a:solidFill>
                        </a:rPr>
                        <a:t>Mariadb</a:t>
                      </a:r>
                      <a:r>
                        <a:rPr kumimoji="1" lang="en-US" altLang="ja-JP" sz="800" dirty="0">
                          <a:solidFill>
                            <a:schemeClr val="bg1"/>
                          </a:solidFill>
                        </a:rPr>
                        <a:t>-server</a:t>
                      </a:r>
                      <a:endParaRPr kumimoji="1" lang="ja-JP" altLang="en-US" sz="80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002B62"/>
                    </a:solidFill>
                  </a:tcPr>
                </a:tc>
                <a:tc>
                  <a:txBody>
                    <a:bodyPr/>
                    <a:lstStyle/>
                    <a:p>
                      <a:pPr algn="ctr"/>
                      <a:r>
                        <a:rPr kumimoji="1" lang="en-US" altLang="ja-JP" sz="800" dirty="0" err="1">
                          <a:solidFill>
                            <a:schemeClr val="bg1"/>
                          </a:solidFill>
                        </a:rPr>
                        <a:t>php</a:t>
                      </a:r>
                      <a:endParaRPr kumimoji="1" lang="ja-JP" altLang="en-US" sz="80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002B62"/>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a:solidFill>
                            <a:schemeClr val="bg1"/>
                          </a:solidFill>
                        </a:rPr>
                        <a:t>perl</a:t>
                      </a:r>
                      <a:endParaRPr kumimoji="1" lang="ja-JP" altLang="en-US" sz="80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002B62"/>
                    </a:solidFill>
                  </a:tcPr>
                </a:tc>
                <a:tc>
                  <a:txBody>
                    <a:bodyPr/>
                    <a:lstStyle/>
                    <a:p>
                      <a:pPr algn="ctr"/>
                      <a:r>
                        <a:rPr kumimoji="1" lang="en-US" altLang="ja-JP" sz="800" dirty="0">
                          <a:solidFill>
                            <a:schemeClr val="bg1"/>
                          </a:solidFill>
                        </a:rPr>
                        <a:t>python</a:t>
                      </a:r>
                      <a:endParaRPr kumimoji="1" lang="ja-JP" altLang="en-US" sz="80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002B62"/>
                    </a:solidFill>
                  </a:tcPr>
                </a:tc>
                <a:extLst>
                  <a:ext uri="{0D108BD9-81ED-4DB2-BD59-A6C34878D82A}">
                    <a16:rowId xmlns:a16="http://schemas.microsoft.com/office/drawing/2014/main" val="10001"/>
                  </a:ext>
                </a:extLst>
              </a:tr>
              <a:tr h="204698">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err="1">
                          <a:solidFill>
                            <a:srgbClr val="FF0000"/>
                          </a:solidFill>
                        </a:rPr>
                        <a:t>hostA</a:t>
                      </a:r>
                      <a:endParaRPr kumimoji="1" lang="ja-JP" altLang="en-US" sz="800" dirty="0">
                        <a:solidFill>
                          <a:srgbClr val="FF0000"/>
                        </a:solidFill>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a:solidFill>
                            <a:srgbClr val="FF0000"/>
                          </a:solidFill>
                        </a:rPr>
                        <a:t>オペレーション</a:t>
                      </a:r>
                      <a:r>
                        <a:rPr kumimoji="1" lang="en-US" altLang="ja-JP" sz="800" dirty="0">
                          <a:solidFill>
                            <a:srgbClr val="FF0000"/>
                          </a:solidFill>
                        </a:rPr>
                        <a:t>1</a:t>
                      </a:r>
                      <a:endParaRPr kumimoji="1" lang="ja-JP" altLang="en-US" sz="800" dirty="0">
                        <a:solidFill>
                          <a:srgbClr val="FF0000"/>
                        </a:solidFill>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a:solidFill>
                            <a:srgbClr val="FF0000"/>
                          </a:solidFill>
                        </a:rPr>
                        <a:t>＊</a:t>
                      </a: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endParaRPr kumimoji="1" lang="ja-JP" altLang="en-US" sz="800" dirty="0">
                        <a:solidFill>
                          <a:srgbClr val="FF0000"/>
                        </a:solidFill>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kumimoji="1" lang="ja-JP" altLang="en-US" sz="800" dirty="0">
                          <a:solidFill>
                            <a:srgbClr val="FF0000"/>
                          </a:solidFill>
                          <a:latin typeface="メイリオ" panose="020B0604030504040204" pitchFamily="50" charset="-128"/>
                          <a:ea typeface="メイリオ" panose="020B0604030504040204" pitchFamily="50" charset="-128"/>
                        </a:rPr>
                        <a:t>＊</a:t>
                      </a: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a:solidFill>
                            <a:srgbClr val="FF0000"/>
                          </a:solidFill>
                        </a:rPr>
                        <a:t>＊</a:t>
                      </a: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kumimoji="1" lang="ja-JP" altLang="en-US" sz="800" dirty="0">
                          <a:solidFill>
                            <a:srgbClr val="FF0000"/>
                          </a:solidFill>
                          <a:latin typeface="メイリオ" panose="020B0604030504040204" pitchFamily="50" charset="-128"/>
                          <a:ea typeface="メイリオ" panose="020B0604030504040204" pitchFamily="50" charset="-128"/>
                        </a:rPr>
                        <a:t>＊</a:t>
                      </a: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204698">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err="1">
                          <a:solidFill>
                            <a:srgbClr val="FF0000"/>
                          </a:solidFill>
                        </a:rPr>
                        <a:t>hostA</a:t>
                      </a:r>
                      <a:endParaRPr kumimoji="1" lang="ja-JP" altLang="en-US" sz="800" dirty="0">
                        <a:solidFill>
                          <a:srgbClr val="FF0000"/>
                        </a:solidFill>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a:solidFill>
                            <a:srgbClr val="FF0000"/>
                          </a:solidFill>
                        </a:rPr>
                        <a:t>オペレーション</a:t>
                      </a:r>
                      <a:r>
                        <a:rPr kumimoji="1" lang="en-US" altLang="ja-JP" sz="800" dirty="0">
                          <a:solidFill>
                            <a:srgbClr val="FF0000"/>
                          </a:solidFill>
                        </a:rPr>
                        <a:t>2</a:t>
                      </a:r>
                      <a:endParaRPr kumimoji="1" lang="ja-JP" altLang="en-US" sz="800" dirty="0">
                        <a:solidFill>
                          <a:srgbClr val="FF0000"/>
                        </a:solidFill>
                      </a:endParaRP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a:solidFill>
                            <a:srgbClr val="FF0000"/>
                          </a:solidFill>
                        </a:rPr>
                        <a:t>＊</a:t>
                      </a: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a:solidFill>
                            <a:srgbClr val="FF0000"/>
                          </a:solidFill>
                        </a:rPr>
                        <a:t>＊</a:t>
                      </a: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kumimoji="1" lang="ja-JP" altLang="en-US" sz="800" dirty="0">
                          <a:solidFill>
                            <a:srgbClr val="FF0000"/>
                          </a:solidFill>
                          <a:latin typeface="メイリオ" panose="020B0604030504040204" pitchFamily="50" charset="-128"/>
                          <a:ea typeface="メイリオ" panose="020B0604030504040204" pitchFamily="50" charset="-128"/>
                        </a:rPr>
                        <a:t>＊</a:t>
                      </a: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a:solidFill>
                            <a:srgbClr val="FF0000"/>
                          </a:solidFill>
                        </a:rPr>
                        <a:t>＊</a:t>
                      </a: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kumimoji="1" lang="ja-JP" altLang="en-US" sz="800" dirty="0">
                          <a:solidFill>
                            <a:srgbClr val="FF0000"/>
                          </a:solidFill>
                          <a:latin typeface="メイリオ" panose="020B0604030504040204" pitchFamily="50" charset="-128"/>
                          <a:ea typeface="メイリオ" panose="020B0604030504040204" pitchFamily="50" charset="-128"/>
                        </a:rPr>
                        <a:t>＊</a:t>
                      </a:r>
                    </a:p>
                  </a:txBody>
                  <a:tcPr anchor="ct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bl>
          </a:graphicData>
        </a:graphic>
      </p:graphicFrame>
      <p:sp>
        <p:nvSpPr>
          <p:cNvPr id="11" name="テキスト ボックス 10"/>
          <p:cNvSpPr txBox="1"/>
          <p:nvPr/>
        </p:nvSpPr>
        <p:spPr>
          <a:xfrm>
            <a:off x="1351427" y="2923952"/>
            <a:ext cx="1204176" cy="276999"/>
          </a:xfrm>
          <a:prstGeom prst="rect">
            <a:avLst/>
          </a:prstGeom>
          <a:noFill/>
        </p:spPr>
        <p:txBody>
          <a:bodyPr wrap="none" rtlCol="0">
            <a:spAutoFit/>
          </a:bodyPr>
          <a:lstStyle/>
          <a:p>
            <a:pPr algn="ctr"/>
            <a:r>
              <a:rPr lang="ja-JP" altLang="en-US" sz="1200" b="1" dirty="0">
                <a:solidFill>
                  <a:srgbClr val="FF0000"/>
                </a:solidFill>
                <a:latin typeface="Meiryo UI" panose="020B0604030504040204" pitchFamily="50" charset="-128"/>
                <a:ea typeface="Meiryo UI" panose="020B0604030504040204" pitchFamily="50" charset="-128"/>
              </a:rPr>
              <a:t>パラメータシート</a:t>
            </a:r>
          </a:p>
        </p:txBody>
      </p:sp>
      <p:grpSp>
        <p:nvGrpSpPr>
          <p:cNvPr id="12" name="グループ化 11"/>
          <p:cNvGrpSpPr/>
          <p:nvPr/>
        </p:nvGrpSpPr>
        <p:grpSpPr>
          <a:xfrm>
            <a:off x="4613132" y="4633344"/>
            <a:ext cx="824806" cy="1415136"/>
            <a:chOff x="3654240" y="3634797"/>
            <a:chExt cx="1126675" cy="2162321"/>
          </a:xfrm>
        </p:grpSpPr>
        <p:sp>
          <p:nvSpPr>
            <p:cNvPr id="13" name="フローチャート: 書類 12"/>
            <p:cNvSpPr/>
            <p:nvPr/>
          </p:nvSpPr>
          <p:spPr bwMode="auto">
            <a:xfrm>
              <a:off x="3668217" y="4017828"/>
              <a:ext cx="1112698" cy="1695581"/>
            </a:xfrm>
            <a:prstGeom prst="flowChartDocument">
              <a:avLst/>
            </a:prstGeom>
            <a:solidFill>
              <a:srgbClr val="FFFFFF"/>
            </a:solidFill>
            <a:ln w="38100">
              <a:solidFill>
                <a:srgbClr val="002B62"/>
              </a:solid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14" name="テキスト ボックス 13"/>
            <p:cNvSpPr txBox="1"/>
            <p:nvPr/>
          </p:nvSpPr>
          <p:spPr>
            <a:xfrm>
              <a:off x="3723200" y="3634797"/>
              <a:ext cx="1002733" cy="32448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rPr>
                <a:t>Playbook</a:t>
              </a:r>
              <a:endParaRPr kumimoji="0" lang="ja-JP" altLang="en-US" sz="1050" b="1" i="0" u="none" strike="noStrike" kern="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endParaRPr>
            </a:p>
          </p:txBody>
        </p:sp>
        <p:sp>
          <p:nvSpPr>
            <p:cNvPr id="15" name="テキスト ボックス 14"/>
            <p:cNvSpPr txBox="1"/>
            <p:nvPr/>
          </p:nvSpPr>
          <p:spPr>
            <a:xfrm>
              <a:off x="3654240" y="3927750"/>
              <a:ext cx="986116" cy="186936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endParaRPr kumimoji="0" lang="en-US" altLang="ja-JP" sz="105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endParaRPr kumimoji="0" lang="en-US" altLang="ja-JP" sz="105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endParaRPr kumimoji="0" lang="en-US" altLang="ja-JP" sz="105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endParaRPr kumimoji="0" lang="en-US" altLang="ja-JP" sz="105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endParaRPr kumimoji="0" lang="en-US" altLang="ja-JP" sz="105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a:t>
              </a:r>
            </a:p>
          </p:txBody>
        </p:sp>
        <p:sp>
          <p:nvSpPr>
            <p:cNvPr id="16" name="正方形/長方形 15"/>
            <p:cNvSpPr/>
            <p:nvPr/>
          </p:nvSpPr>
          <p:spPr bwMode="auto">
            <a:xfrm>
              <a:off x="3892654" y="4234495"/>
              <a:ext cx="705855" cy="192332"/>
            </a:xfrm>
            <a:prstGeom prst="rect">
              <a:avLst/>
            </a:prstGeom>
            <a:solidFill>
              <a:srgbClr val="FFFFFF"/>
            </a:solidFill>
            <a:ln w="19050">
              <a:solidFill>
                <a:srgbClr val="002B62"/>
              </a:solid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900" b="0" i="0" u="none" strike="noStrike" kern="0" cap="none" spc="0" normalizeH="0" baseline="0" noProof="0" dirty="0">
                  <a:ln>
                    <a:noFill/>
                  </a:ln>
                  <a:solidFill>
                    <a:srgbClr val="002B62"/>
                  </a:solidFill>
                  <a:effectLst/>
                  <a:uLnTx/>
                  <a:uFillTx/>
                  <a:latin typeface="Meiryo UI" panose="020B0604030504040204" pitchFamily="50" charset="-128"/>
                  <a:ea typeface="Meiryo UI" panose="020B0604030504040204" pitchFamily="50" charset="-128"/>
                </a:rPr>
                <a:t>変数</a:t>
              </a:r>
              <a:r>
                <a:rPr kumimoji="0" lang="en-US" altLang="ja-JP" sz="900" b="0" i="0" u="none" strike="noStrike" kern="0" cap="none" spc="0" normalizeH="0" baseline="0" noProof="0" dirty="0">
                  <a:ln>
                    <a:noFill/>
                  </a:ln>
                  <a:solidFill>
                    <a:srgbClr val="002B62"/>
                  </a:solidFill>
                  <a:effectLst/>
                  <a:uLnTx/>
                  <a:uFillTx/>
                  <a:latin typeface="Meiryo UI" panose="020B0604030504040204" pitchFamily="50" charset="-128"/>
                  <a:ea typeface="Meiryo UI" panose="020B0604030504040204" pitchFamily="50" charset="-128"/>
                </a:rPr>
                <a:t>A</a:t>
              </a:r>
              <a:endParaRPr kumimoji="0" lang="ja-JP" altLang="en-US" sz="900" b="0" i="0" u="none" strike="noStrike" kern="0" cap="none" spc="0" normalizeH="0" baseline="0" noProof="0" dirty="0">
                <a:ln>
                  <a:noFill/>
                </a:ln>
                <a:solidFill>
                  <a:srgbClr val="002B62"/>
                </a:solidFill>
                <a:effectLst/>
                <a:uLnTx/>
                <a:uFillTx/>
                <a:latin typeface="Meiryo UI" panose="020B0604030504040204" pitchFamily="50" charset="-128"/>
                <a:ea typeface="Meiryo UI" panose="020B0604030504040204" pitchFamily="50" charset="-128"/>
              </a:endParaRPr>
            </a:p>
          </p:txBody>
        </p:sp>
      </p:grpSp>
      <p:grpSp>
        <p:nvGrpSpPr>
          <p:cNvPr id="17" name="グループ化 16"/>
          <p:cNvGrpSpPr/>
          <p:nvPr/>
        </p:nvGrpSpPr>
        <p:grpSpPr>
          <a:xfrm>
            <a:off x="5561992" y="4132579"/>
            <a:ext cx="1051891" cy="1861118"/>
            <a:chOff x="5670520" y="3507766"/>
            <a:chExt cx="1343512" cy="2151170"/>
          </a:xfrm>
        </p:grpSpPr>
        <p:sp>
          <p:nvSpPr>
            <p:cNvPr id="18" name="正方形/長方形 17"/>
            <p:cNvSpPr/>
            <p:nvPr/>
          </p:nvSpPr>
          <p:spPr bwMode="auto">
            <a:xfrm>
              <a:off x="6005724" y="4010182"/>
              <a:ext cx="673100" cy="1648754"/>
            </a:xfrm>
            <a:prstGeom prst="rect">
              <a:avLst/>
            </a:prstGeom>
            <a:solidFill>
              <a:srgbClr val="FFFFFF"/>
            </a:solidFill>
            <a:ln w="19050">
              <a:solidFill>
                <a:srgbClr val="FF0000"/>
              </a:solid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endParaRPr>
            </a:p>
          </p:txBody>
        </p:sp>
        <p:grpSp>
          <p:nvGrpSpPr>
            <p:cNvPr id="19" name="グループ化 18"/>
            <p:cNvGrpSpPr/>
            <p:nvPr/>
          </p:nvGrpSpPr>
          <p:grpSpPr>
            <a:xfrm>
              <a:off x="6167034" y="4140246"/>
              <a:ext cx="350482" cy="1388628"/>
              <a:chOff x="6155709" y="3554498"/>
              <a:chExt cx="350482" cy="1388628"/>
            </a:xfrm>
          </p:grpSpPr>
          <p:sp>
            <p:nvSpPr>
              <p:cNvPr id="21" name="フローチャート: 論理積ゲート 20"/>
              <p:cNvSpPr/>
              <p:nvPr/>
            </p:nvSpPr>
            <p:spPr bwMode="auto">
              <a:xfrm rot="16200000">
                <a:off x="6155709" y="3554498"/>
                <a:ext cx="350482" cy="350482"/>
              </a:xfrm>
              <a:prstGeom prst="flowChartDelay">
                <a:avLst/>
              </a:prstGeom>
              <a:solidFill>
                <a:srgbClr val="FFFFFF"/>
              </a:solidFill>
              <a:ln w="19050">
                <a:solidFill>
                  <a:srgbClr val="FF0000"/>
                </a:solidFill>
              </a:ln>
              <a:effectLst/>
            </p:spPr>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rPr>
                  <a:t>S</a:t>
                </a:r>
                <a:endParaRPr kumimoji="0" lang="ja-JP" altLang="en-US" sz="1800" b="1" i="0" u="none" strike="noStrike" kern="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endParaRPr>
              </a:p>
            </p:txBody>
          </p:sp>
          <p:sp>
            <p:nvSpPr>
              <p:cNvPr id="22" name="フローチャート: 論理積ゲート 21"/>
              <p:cNvSpPr/>
              <p:nvPr/>
            </p:nvSpPr>
            <p:spPr bwMode="auto">
              <a:xfrm rot="5400000">
                <a:off x="6155709" y="4592644"/>
                <a:ext cx="350482" cy="350482"/>
              </a:xfrm>
              <a:prstGeom prst="flowChartDelay">
                <a:avLst/>
              </a:prstGeom>
              <a:solidFill>
                <a:srgbClr val="FFFFFF"/>
              </a:solidFill>
              <a:ln w="19050">
                <a:solidFill>
                  <a:srgbClr val="FF0000"/>
                </a:solidFill>
              </a:ln>
              <a:effectLst/>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rPr>
                  <a:t>E</a:t>
                </a:r>
                <a:endParaRPr kumimoji="0" lang="ja-JP" altLang="en-US" sz="1800" b="1" i="0" u="none" strike="noStrike" kern="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endParaRPr>
              </a:p>
            </p:txBody>
          </p:sp>
          <p:cxnSp>
            <p:nvCxnSpPr>
              <p:cNvPr id="23" name="直線コネクタ 22"/>
              <p:cNvCxnSpPr>
                <a:stCxn id="21" idx="1"/>
                <a:endCxn id="22" idx="1"/>
              </p:cNvCxnSpPr>
              <p:nvPr/>
            </p:nvCxnSpPr>
            <p:spPr bwMode="auto">
              <a:xfrm>
                <a:off x="6330950" y="3904980"/>
                <a:ext cx="0" cy="687664"/>
              </a:xfrm>
              <a:prstGeom prst="line">
                <a:avLst/>
              </a:prstGeom>
              <a:solidFill>
                <a:srgbClr val="FFFFFF"/>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4" name="フローチャート: 結合子 23"/>
              <p:cNvSpPr/>
              <p:nvPr/>
            </p:nvSpPr>
            <p:spPr bwMode="auto">
              <a:xfrm>
                <a:off x="6162207" y="4070651"/>
                <a:ext cx="337486" cy="337486"/>
              </a:xfrm>
              <a:prstGeom prst="flowChartConnector">
                <a:avLst/>
              </a:prstGeom>
              <a:solidFill>
                <a:srgbClr val="FFFFFF"/>
              </a:solidFill>
              <a:ln w="38100">
                <a:solidFill>
                  <a:srgbClr val="FF0000"/>
                </a:solid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endParaRPr>
              </a:p>
            </p:txBody>
          </p:sp>
        </p:grpSp>
        <p:sp>
          <p:nvSpPr>
            <p:cNvPr id="20" name="テキスト ボックス 19"/>
            <p:cNvSpPr txBox="1"/>
            <p:nvPr/>
          </p:nvSpPr>
          <p:spPr>
            <a:xfrm>
              <a:off x="5670520" y="3507766"/>
              <a:ext cx="1343512" cy="48025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rPr>
                <a:t>ジョブフロー</a:t>
              </a:r>
              <a:br>
                <a:rPr kumimoji="0" lang="en-US" altLang="ja-JP" sz="1050" b="1" i="0" u="none" strike="noStrike" kern="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rPr>
              </a:br>
              <a:r>
                <a:rPr kumimoji="0" lang="en-US" altLang="ja-JP" sz="1050" b="1" i="0" u="none" strike="noStrike" kern="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rPr>
                <a:t>(Conductor)</a:t>
              </a:r>
              <a:endParaRPr kumimoji="0" lang="ja-JP" altLang="en-US" sz="1050" b="1" i="0" u="none" strike="noStrike" kern="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endParaRPr>
            </a:p>
          </p:txBody>
        </p:sp>
      </p:grpSp>
      <p:graphicFrame>
        <p:nvGraphicFramePr>
          <p:cNvPr id="25" name="表 24"/>
          <p:cNvGraphicFramePr>
            <a:graphicFrameLocks noGrp="1"/>
          </p:cNvGraphicFramePr>
          <p:nvPr>
            <p:extLst>
              <p:ext uri="{D42A27DB-BD31-4B8C-83A1-F6EECF244321}">
                <p14:modId xmlns:p14="http://schemas.microsoft.com/office/powerpoint/2010/main" val="1536368348"/>
              </p:ext>
            </p:extLst>
          </p:nvPr>
        </p:nvGraphicFramePr>
        <p:xfrm>
          <a:off x="916545" y="2799047"/>
          <a:ext cx="2167268" cy="548640"/>
        </p:xfrm>
        <a:graphic>
          <a:graphicData uri="http://schemas.openxmlformats.org/drawingml/2006/table">
            <a:tbl>
              <a:tblPr firstRow="1" bandRow="1"/>
              <a:tblGrid>
                <a:gridCol w="766871">
                  <a:extLst>
                    <a:ext uri="{9D8B030D-6E8A-4147-A177-3AD203B41FA5}">
                      <a16:colId xmlns:a16="http://schemas.microsoft.com/office/drawing/2014/main" val="20000"/>
                    </a:ext>
                  </a:extLst>
                </a:gridCol>
                <a:gridCol w="943676">
                  <a:extLst>
                    <a:ext uri="{9D8B030D-6E8A-4147-A177-3AD203B41FA5}">
                      <a16:colId xmlns:a16="http://schemas.microsoft.com/office/drawing/2014/main" val="20001"/>
                    </a:ext>
                  </a:extLst>
                </a:gridCol>
                <a:gridCol w="456721">
                  <a:extLst>
                    <a:ext uri="{9D8B030D-6E8A-4147-A177-3AD203B41FA5}">
                      <a16:colId xmlns:a16="http://schemas.microsoft.com/office/drawing/2014/main" val="20002"/>
                    </a:ext>
                  </a:extLst>
                </a:gridCol>
              </a:tblGrid>
              <a:tr h="296412">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a:solidFill>
                            <a:schemeClr val="bg1"/>
                          </a:solidFill>
                        </a:rPr>
                        <a:t>Host</a:t>
                      </a:r>
                      <a:br>
                        <a:rPr kumimoji="1" lang="en-US" altLang="ja-JP" sz="800" dirty="0">
                          <a:solidFill>
                            <a:schemeClr val="bg1"/>
                          </a:solidFill>
                        </a:rPr>
                      </a:br>
                      <a:r>
                        <a:rPr kumimoji="1" lang="en-US" altLang="ja-JP" sz="800" dirty="0">
                          <a:solidFill>
                            <a:schemeClr val="bg1"/>
                          </a:solidFill>
                        </a:rPr>
                        <a:t>name</a:t>
                      </a:r>
                      <a:endParaRPr kumimoji="1" lang="ja-JP" altLang="en-US" sz="800" dirty="0">
                        <a:solidFill>
                          <a:schemeClr val="bg1"/>
                        </a:solidFill>
                      </a:endParaRPr>
                    </a:p>
                  </a:txBody>
                  <a:tcPr>
                    <a:lnL w="12700" cap="flat" cmpd="sng" algn="ctr">
                      <a:solidFill>
                        <a:srgbClr val="002B62"/>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B62"/>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a:solidFill>
                            <a:schemeClr val="bg1"/>
                          </a:solidFill>
                        </a:rPr>
                        <a:t>IP</a:t>
                      </a:r>
                      <a:r>
                        <a:rPr kumimoji="1" lang="ja-JP" altLang="en-US" sz="800" dirty="0">
                          <a:solidFill>
                            <a:schemeClr val="bg1"/>
                          </a:solidFill>
                        </a:rPr>
                        <a:t>アドレス</a:t>
                      </a:r>
                      <a:endParaRPr kumimoji="1" lang="en-US" altLang="ja-JP" sz="80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B62"/>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a:solidFill>
                            <a:schemeClr val="bg1"/>
                          </a:solidFill>
                        </a:rPr>
                        <a:t>･･･</a:t>
                      </a:r>
                      <a:endParaRPr kumimoji="1" lang="en-US" altLang="ja-JP" sz="80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B62"/>
                    </a:solidFill>
                  </a:tcPr>
                </a:tc>
                <a:extLst>
                  <a:ext uri="{0D108BD9-81ED-4DB2-BD59-A6C34878D82A}">
                    <a16:rowId xmlns:a16="http://schemas.microsoft.com/office/drawing/2014/main" val="10000"/>
                  </a:ext>
                </a:extLst>
              </a:tr>
              <a:tr h="188626">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err="1">
                          <a:solidFill>
                            <a:srgbClr val="002B62"/>
                          </a:solidFill>
                        </a:rPr>
                        <a:t>hostA</a:t>
                      </a:r>
                      <a:endParaRPr kumimoji="1" lang="ja-JP" altLang="en-US" sz="800" dirty="0">
                        <a:solidFill>
                          <a:srgbClr val="002B62"/>
                        </a:solidFill>
                      </a:endParaRPr>
                    </a:p>
                  </a:txBody>
                  <a:tcP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err="1">
                          <a:solidFill>
                            <a:srgbClr val="002B62"/>
                          </a:solidFill>
                        </a:rPr>
                        <a:t>xx.xxx.xx.xx</a:t>
                      </a:r>
                      <a:endParaRPr kumimoji="1" lang="ja-JP" altLang="en-US" sz="800" dirty="0">
                        <a:solidFill>
                          <a:srgbClr val="002B62"/>
                        </a:solidFill>
                      </a:endParaRPr>
                    </a:p>
                  </a:txBody>
                  <a:tcP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a:solidFill>
                            <a:srgbClr val="002B62"/>
                          </a:solidFill>
                        </a:rPr>
                        <a:t>･･･</a:t>
                      </a:r>
                    </a:p>
                  </a:txBody>
                  <a:tcP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bl>
          </a:graphicData>
        </a:graphic>
      </p:graphicFrame>
      <p:sp>
        <p:nvSpPr>
          <p:cNvPr id="26" name="テキスト ボックス 25"/>
          <p:cNvSpPr txBox="1"/>
          <p:nvPr/>
        </p:nvSpPr>
        <p:spPr>
          <a:xfrm>
            <a:off x="1517852" y="2537827"/>
            <a:ext cx="800219" cy="276999"/>
          </a:xfrm>
          <a:prstGeom prst="rect">
            <a:avLst/>
          </a:prstGeom>
          <a:noFill/>
        </p:spPr>
        <p:txBody>
          <a:bodyPr wrap="none" rtlCol="0">
            <a:spAutoFit/>
          </a:bodyPr>
          <a:lstStyle/>
          <a:p>
            <a:pPr algn="ctr"/>
            <a:r>
              <a:rPr lang="ja-JP" altLang="en-US" sz="1200" b="1" dirty="0">
                <a:solidFill>
                  <a:srgbClr val="FF0000"/>
                </a:solidFill>
                <a:latin typeface="Meiryo UI" panose="020B0604030504040204" pitchFamily="50" charset="-128"/>
                <a:ea typeface="Meiryo UI" panose="020B0604030504040204" pitchFamily="50" charset="-128"/>
              </a:rPr>
              <a:t>機器一覧</a:t>
            </a:r>
          </a:p>
        </p:txBody>
      </p:sp>
      <p:sp>
        <p:nvSpPr>
          <p:cNvPr id="27" name="正方形/長方形 26"/>
          <p:cNvSpPr/>
          <p:nvPr/>
        </p:nvSpPr>
        <p:spPr bwMode="auto">
          <a:xfrm>
            <a:off x="6684989" y="4738676"/>
            <a:ext cx="588957" cy="1060769"/>
          </a:xfrm>
          <a:prstGeom prst="rect">
            <a:avLst/>
          </a:prstGeom>
          <a:solidFill>
            <a:srgbClr val="FFFFFF"/>
          </a:solidFill>
          <a:ln w="38100">
            <a:solidFill>
              <a:srgbClr val="002B62"/>
            </a:solidFill>
          </a:ln>
          <a:effectLst/>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1" i="0" u="none" strike="noStrike" kern="0" cap="none" spc="0" normalizeH="0" baseline="0" noProof="0" dirty="0">
                <a:ln>
                  <a:noFill/>
                </a:ln>
                <a:solidFill>
                  <a:srgbClr val="002B62"/>
                </a:solidFill>
                <a:effectLst/>
                <a:uLnTx/>
                <a:uFillTx/>
                <a:latin typeface="Meiryo UI" panose="020B0604030504040204" pitchFamily="50" charset="-128"/>
                <a:ea typeface="Meiryo UI" panose="020B0604030504040204" pitchFamily="50" charset="-128"/>
              </a:rPr>
              <a:t>Ansible</a:t>
            </a:r>
            <a:endParaRPr kumimoji="0" lang="ja-JP" altLang="en-US" sz="1800" b="1" i="0" u="none" strike="noStrike" kern="0" cap="none" spc="0" normalizeH="0" baseline="0" noProof="0" dirty="0">
              <a:ln>
                <a:noFill/>
              </a:ln>
              <a:solidFill>
                <a:srgbClr val="002B62"/>
              </a:solidFill>
              <a:effectLst/>
              <a:uLnTx/>
              <a:uFillTx/>
              <a:latin typeface="Meiryo UI" panose="020B0604030504040204" pitchFamily="50" charset="-128"/>
              <a:ea typeface="Meiryo UI" panose="020B0604030504040204" pitchFamily="50" charset="-128"/>
            </a:endParaRPr>
          </a:p>
        </p:txBody>
      </p:sp>
      <p:cxnSp>
        <p:nvCxnSpPr>
          <p:cNvPr id="28" name="直線矢印コネクタ 27"/>
          <p:cNvCxnSpPr>
            <a:endCxn id="24" idx="2"/>
          </p:cNvCxnSpPr>
          <p:nvPr/>
        </p:nvCxnSpPr>
        <p:spPr bwMode="auto">
          <a:xfrm flipV="1">
            <a:off x="5454247" y="5272328"/>
            <a:ext cx="501574" cy="9961"/>
          </a:xfrm>
          <a:prstGeom prst="straightConnector1">
            <a:avLst/>
          </a:prstGeom>
          <a:solidFill>
            <a:srgbClr val="FFFFFF"/>
          </a:solidFill>
          <a:ln w="38100" cap="flat" cmpd="sng" algn="ctr">
            <a:solidFill>
              <a:srgbClr val="002B62"/>
            </a:solidFill>
            <a:prstDash val="solid"/>
            <a:round/>
            <a:headEnd type="none" w="med" len="med"/>
            <a:tailEnd type="triangle"/>
          </a:ln>
          <a:effectLst>
            <a:glow rad="25400">
              <a:srgbClr val="FFFFFF">
                <a:alpha val="80000"/>
              </a:srgbClr>
            </a:glow>
          </a:effectLst>
        </p:spPr>
      </p:cxnSp>
      <p:cxnSp>
        <p:nvCxnSpPr>
          <p:cNvPr id="29" name="直線矢印コネクタ 28"/>
          <p:cNvCxnSpPr>
            <a:stCxn id="24" idx="6"/>
            <a:endCxn id="27" idx="1"/>
          </p:cNvCxnSpPr>
          <p:nvPr/>
        </p:nvCxnSpPr>
        <p:spPr bwMode="auto">
          <a:xfrm flipV="1">
            <a:off x="6220053" y="5269061"/>
            <a:ext cx="464936" cy="3267"/>
          </a:xfrm>
          <a:prstGeom prst="straightConnector1">
            <a:avLst/>
          </a:prstGeom>
          <a:solidFill>
            <a:srgbClr val="FFFFFF"/>
          </a:solidFill>
          <a:ln w="38100" cap="flat" cmpd="sng" algn="ctr">
            <a:solidFill>
              <a:srgbClr val="002B62"/>
            </a:solidFill>
            <a:prstDash val="solid"/>
            <a:round/>
            <a:headEnd type="none" w="med" len="med"/>
            <a:tailEnd type="triangle"/>
          </a:ln>
          <a:effectLst>
            <a:glow rad="25400">
              <a:srgbClr val="FFFFFF">
                <a:alpha val="80000"/>
              </a:srgbClr>
            </a:glow>
          </a:effectLst>
        </p:spPr>
      </p:cxnSp>
      <p:cxnSp>
        <p:nvCxnSpPr>
          <p:cNvPr id="30" name="直線矢印コネクタ 29"/>
          <p:cNvCxnSpPr>
            <a:stCxn id="27" idx="3"/>
            <a:endCxn id="8" idx="1"/>
          </p:cNvCxnSpPr>
          <p:nvPr/>
        </p:nvCxnSpPr>
        <p:spPr bwMode="auto">
          <a:xfrm flipV="1">
            <a:off x="7273946" y="5265580"/>
            <a:ext cx="206981" cy="3481"/>
          </a:xfrm>
          <a:prstGeom prst="straightConnector1">
            <a:avLst/>
          </a:prstGeom>
          <a:solidFill>
            <a:srgbClr val="FFFFFF"/>
          </a:solidFill>
          <a:ln w="38100" cap="flat" cmpd="sng" algn="ctr">
            <a:solidFill>
              <a:srgbClr val="002B62"/>
            </a:solidFill>
            <a:prstDash val="solid"/>
            <a:round/>
            <a:headEnd type="none" w="med" len="med"/>
            <a:tailEnd type="triangle"/>
          </a:ln>
          <a:effectLst>
            <a:glow rad="25400">
              <a:srgbClr val="FFFFFF">
                <a:alpha val="80000"/>
              </a:srgbClr>
            </a:glow>
          </a:effectLst>
        </p:spPr>
      </p:cxnSp>
      <p:graphicFrame>
        <p:nvGraphicFramePr>
          <p:cNvPr id="31" name="表 30"/>
          <p:cNvGraphicFramePr>
            <a:graphicFrameLocks noGrp="1"/>
          </p:cNvGraphicFramePr>
          <p:nvPr>
            <p:extLst>
              <p:ext uri="{D42A27DB-BD31-4B8C-83A1-F6EECF244321}">
                <p14:modId xmlns:p14="http://schemas.microsoft.com/office/powerpoint/2010/main" val="2435070747"/>
              </p:ext>
            </p:extLst>
          </p:nvPr>
        </p:nvGraphicFramePr>
        <p:xfrm>
          <a:off x="3307970" y="2811958"/>
          <a:ext cx="2122956" cy="648024"/>
        </p:xfrm>
        <a:graphic>
          <a:graphicData uri="http://schemas.openxmlformats.org/drawingml/2006/table">
            <a:tbl>
              <a:tblPr firstRow="1" bandRow="1"/>
              <a:tblGrid>
                <a:gridCol w="1412194">
                  <a:extLst>
                    <a:ext uri="{9D8B030D-6E8A-4147-A177-3AD203B41FA5}">
                      <a16:colId xmlns:a16="http://schemas.microsoft.com/office/drawing/2014/main" val="20000"/>
                    </a:ext>
                  </a:extLst>
                </a:gridCol>
                <a:gridCol w="710762">
                  <a:extLst>
                    <a:ext uri="{9D8B030D-6E8A-4147-A177-3AD203B41FA5}">
                      <a16:colId xmlns:a16="http://schemas.microsoft.com/office/drawing/2014/main" val="20001"/>
                    </a:ext>
                  </a:extLst>
                </a:gridCol>
              </a:tblGrid>
              <a:tr h="201961">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en-US" altLang="ja-JP" sz="800" dirty="0">
                          <a:solidFill>
                            <a:schemeClr val="bg1"/>
                          </a:solidFill>
                        </a:rPr>
                        <a:t>Operation</a:t>
                      </a:r>
                      <a:endParaRPr kumimoji="1" lang="ja-JP" altLang="en-US" sz="800" dirty="0">
                        <a:solidFill>
                          <a:schemeClr val="bg1"/>
                        </a:solidFill>
                      </a:endParaRPr>
                    </a:p>
                  </a:txBody>
                  <a:tcPr>
                    <a:lnL w="12700" cap="flat" cmpd="sng" algn="ctr">
                      <a:solidFill>
                        <a:srgbClr val="002B62"/>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B62"/>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a:solidFill>
                            <a:schemeClr val="bg1"/>
                          </a:solidFill>
                        </a:rPr>
                        <a:t>実施日</a:t>
                      </a:r>
                      <a:endParaRPr kumimoji="1" lang="en-US" altLang="ja-JP" sz="800" dirty="0">
                        <a:solidFill>
                          <a:schemeClr val="bg1"/>
                        </a:solidFill>
                      </a:endParaRPr>
                    </a:p>
                  </a:txBody>
                  <a:tcPr>
                    <a:lnL w="12700" cap="flat" cmpd="sng" algn="ctr">
                      <a:solidFill>
                        <a:srgbClr val="FFFFFF"/>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2B62"/>
                    </a:solidFill>
                  </a:tcPr>
                </a:tc>
                <a:extLst>
                  <a:ext uri="{0D108BD9-81ED-4DB2-BD59-A6C34878D82A}">
                    <a16:rowId xmlns:a16="http://schemas.microsoft.com/office/drawing/2014/main" val="10000"/>
                  </a:ext>
                </a:extLst>
              </a:tr>
              <a:tr h="217332">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a:solidFill>
                            <a:srgbClr val="002B62"/>
                          </a:solidFill>
                        </a:rPr>
                        <a:t>オペレーション</a:t>
                      </a:r>
                      <a:r>
                        <a:rPr kumimoji="1" lang="en-US" altLang="ja-JP" sz="800" dirty="0">
                          <a:solidFill>
                            <a:srgbClr val="002B62"/>
                          </a:solidFill>
                        </a:rPr>
                        <a:t>1</a:t>
                      </a:r>
                      <a:endParaRPr kumimoji="1" lang="ja-JP" altLang="en-US" sz="800" dirty="0">
                        <a:solidFill>
                          <a:srgbClr val="002B62"/>
                        </a:solidFill>
                      </a:endParaRPr>
                    </a:p>
                  </a:txBody>
                  <a:tcP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kumimoji="1" sz="1800" kern="1200">
                          <a:solidFill>
                            <a:schemeClr val="tx1"/>
                          </a:solidFill>
                          <a:latin typeface="メイリオ"/>
                          <a:ea typeface="メイリオ"/>
                        </a:defRPr>
                      </a:lvl1pPr>
                      <a:lvl2pPr marL="457200" algn="l" defTabSz="914400" rtl="0" eaLnBrk="1" latinLnBrk="0" hangingPunct="1">
                        <a:defRPr kumimoji="1" sz="1800" kern="1200">
                          <a:solidFill>
                            <a:schemeClr val="tx1"/>
                          </a:solidFill>
                          <a:latin typeface="メイリオ"/>
                          <a:ea typeface="メイリオ"/>
                        </a:defRPr>
                      </a:lvl2pPr>
                      <a:lvl3pPr marL="914400" algn="l" defTabSz="914400" rtl="0" eaLnBrk="1" latinLnBrk="0" hangingPunct="1">
                        <a:defRPr kumimoji="1" sz="1800" kern="1200">
                          <a:solidFill>
                            <a:schemeClr val="tx1"/>
                          </a:solidFill>
                          <a:latin typeface="メイリオ"/>
                          <a:ea typeface="メイリオ"/>
                        </a:defRPr>
                      </a:lvl3pPr>
                      <a:lvl4pPr marL="1371600" algn="l" defTabSz="914400" rtl="0" eaLnBrk="1" latinLnBrk="0" hangingPunct="1">
                        <a:defRPr kumimoji="1" sz="1800" kern="1200">
                          <a:solidFill>
                            <a:schemeClr val="tx1"/>
                          </a:solidFill>
                          <a:latin typeface="メイリオ"/>
                          <a:ea typeface="メイリオ"/>
                        </a:defRPr>
                      </a:lvl4pPr>
                      <a:lvl5pPr marL="1828800" algn="l" defTabSz="914400" rtl="0" eaLnBrk="1" latinLnBrk="0" hangingPunct="1">
                        <a:defRPr kumimoji="1" sz="1800" kern="1200">
                          <a:solidFill>
                            <a:schemeClr val="tx1"/>
                          </a:solidFill>
                          <a:latin typeface="メイリオ"/>
                          <a:ea typeface="メイリオ"/>
                        </a:defRPr>
                      </a:lvl5pPr>
                      <a:lvl6pPr marL="2286000" algn="l" defTabSz="914400" rtl="0" eaLnBrk="1" latinLnBrk="0" hangingPunct="1">
                        <a:defRPr kumimoji="1" sz="1800" kern="1200">
                          <a:solidFill>
                            <a:schemeClr val="tx1"/>
                          </a:solidFill>
                          <a:latin typeface="メイリオ"/>
                          <a:ea typeface="メイリオ"/>
                        </a:defRPr>
                      </a:lvl6pPr>
                      <a:lvl7pPr marL="2743200" algn="l" defTabSz="914400" rtl="0" eaLnBrk="1" latinLnBrk="0" hangingPunct="1">
                        <a:defRPr kumimoji="1" sz="1800" kern="1200">
                          <a:solidFill>
                            <a:schemeClr val="tx1"/>
                          </a:solidFill>
                          <a:latin typeface="メイリオ"/>
                          <a:ea typeface="メイリオ"/>
                        </a:defRPr>
                      </a:lvl7pPr>
                      <a:lvl8pPr marL="3200400" algn="l" defTabSz="914400" rtl="0" eaLnBrk="1" latinLnBrk="0" hangingPunct="1">
                        <a:defRPr kumimoji="1" sz="1800" kern="1200">
                          <a:solidFill>
                            <a:schemeClr val="tx1"/>
                          </a:solidFill>
                          <a:latin typeface="メイリオ"/>
                          <a:ea typeface="メイリオ"/>
                        </a:defRPr>
                      </a:lvl8pPr>
                      <a:lvl9pPr marL="3657600" algn="l" defTabSz="914400" rtl="0" eaLnBrk="1" latinLnBrk="0" hangingPunct="1">
                        <a:defRPr kumimoji="1" sz="1800" kern="1200">
                          <a:solidFill>
                            <a:schemeClr val="tx1"/>
                          </a:solidFill>
                          <a:latin typeface="メイリオ"/>
                          <a:ea typeface="メイリオ"/>
                        </a:defRPr>
                      </a:lvl9pPr>
                    </a:lstStyle>
                    <a:p>
                      <a:pPr algn="ctr"/>
                      <a:r>
                        <a:rPr kumimoji="1" lang="ja-JP" altLang="en-US" sz="800" dirty="0">
                          <a:solidFill>
                            <a:srgbClr val="002B62"/>
                          </a:solidFill>
                        </a:rPr>
                        <a:t>〇</a:t>
                      </a:r>
                      <a:r>
                        <a:rPr kumimoji="1" lang="en-US" altLang="ja-JP" sz="800" dirty="0">
                          <a:solidFill>
                            <a:srgbClr val="002B62"/>
                          </a:solidFill>
                        </a:rPr>
                        <a:t>/</a:t>
                      </a:r>
                      <a:r>
                        <a:rPr kumimoji="1" lang="ja-JP" altLang="en-US" sz="800" dirty="0">
                          <a:solidFill>
                            <a:srgbClr val="002B62"/>
                          </a:solidFill>
                        </a:rPr>
                        <a:t>〇</a:t>
                      </a:r>
                    </a:p>
                  </a:txBody>
                  <a:tcP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217332">
                <a:tc>
                  <a:txBody>
                    <a:bodyPr/>
                    <a:lstStyle/>
                    <a:p>
                      <a:pPr algn="ctr"/>
                      <a:r>
                        <a:rPr kumimoji="1" lang="ja-JP" altLang="en-US" sz="800" dirty="0">
                          <a:solidFill>
                            <a:srgbClr val="002B62"/>
                          </a:solidFill>
                          <a:latin typeface="メイリオ" panose="020B0604030504040204" pitchFamily="50" charset="-128"/>
                          <a:ea typeface="メイリオ" panose="020B0604030504040204" pitchFamily="50" charset="-128"/>
                        </a:rPr>
                        <a:t>オペレーション</a:t>
                      </a:r>
                      <a:r>
                        <a:rPr kumimoji="1" lang="en-US" altLang="ja-JP" sz="800" dirty="0">
                          <a:solidFill>
                            <a:srgbClr val="002B62"/>
                          </a:solidFill>
                          <a:latin typeface="メイリオ" panose="020B0604030504040204" pitchFamily="50" charset="-128"/>
                          <a:ea typeface="メイリオ" panose="020B0604030504040204" pitchFamily="50" charset="-128"/>
                        </a:rPr>
                        <a:t>2</a:t>
                      </a:r>
                    </a:p>
                  </a:txBody>
                  <a:tcP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kumimoji="1" lang="ja-JP" altLang="en-US" sz="800" dirty="0">
                          <a:solidFill>
                            <a:srgbClr val="002B62"/>
                          </a:solidFill>
                          <a:latin typeface="メイリオ" panose="020B0604030504040204" pitchFamily="50" charset="-128"/>
                          <a:ea typeface="メイリオ" panose="020B0604030504040204" pitchFamily="50" charset="-128"/>
                        </a:rPr>
                        <a:t>〇</a:t>
                      </a:r>
                      <a:r>
                        <a:rPr kumimoji="1" lang="en-US" altLang="ja-JP" sz="800" dirty="0">
                          <a:solidFill>
                            <a:srgbClr val="002B62"/>
                          </a:solidFill>
                          <a:latin typeface="メイリオ" panose="020B0604030504040204" pitchFamily="50" charset="-128"/>
                          <a:ea typeface="メイリオ" panose="020B0604030504040204" pitchFamily="50" charset="-128"/>
                        </a:rPr>
                        <a:t>/</a:t>
                      </a:r>
                      <a:r>
                        <a:rPr kumimoji="1" lang="ja-JP" altLang="en-US" sz="800" dirty="0">
                          <a:solidFill>
                            <a:srgbClr val="002B62"/>
                          </a:solidFill>
                          <a:latin typeface="メイリオ" panose="020B0604030504040204" pitchFamily="50" charset="-128"/>
                          <a:ea typeface="メイリオ" panose="020B0604030504040204" pitchFamily="50" charset="-128"/>
                        </a:rPr>
                        <a:t>〇</a:t>
                      </a:r>
                    </a:p>
                  </a:txBody>
                  <a:tcPr>
                    <a:lnL w="12700" cap="flat" cmpd="sng" algn="ctr">
                      <a:solidFill>
                        <a:srgbClr val="002B62"/>
                      </a:solidFill>
                      <a:prstDash val="solid"/>
                      <a:round/>
                      <a:headEnd type="none" w="med" len="med"/>
                      <a:tailEnd type="none" w="med" len="med"/>
                    </a:lnL>
                    <a:lnR w="12700" cap="flat" cmpd="sng" algn="ctr">
                      <a:solidFill>
                        <a:srgbClr val="002B62"/>
                      </a:solidFill>
                      <a:prstDash val="solid"/>
                      <a:round/>
                      <a:headEnd type="none" w="med" len="med"/>
                      <a:tailEnd type="none" w="med" len="med"/>
                    </a:lnR>
                    <a:lnT w="12700" cap="flat" cmpd="sng" algn="ctr">
                      <a:solidFill>
                        <a:srgbClr val="002B62"/>
                      </a:solidFill>
                      <a:prstDash val="solid"/>
                      <a:round/>
                      <a:headEnd type="none" w="med" len="med"/>
                      <a:tailEnd type="none" w="med" len="med"/>
                    </a:lnT>
                    <a:lnB w="12700" cap="flat" cmpd="sng" algn="ctr">
                      <a:solidFill>
                        <a:srgbClr val="002B6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68369974"/>
                  </a:ext>
                </a:extLst>
              </a:tr>
            </a:tbl>
          </a:graphicData>
        </a:graphic>
      </p:graphicFrame>
      <p:sp>
        <p:nvSpPr>
          <p:cNvPr id="32" name="テキスト ボックス 31"/>
          <p:cNvSpPr txBox="1"/>
          <p:nvPr/>
        </p:nvSpPr>
        <p:spPr>
          <a:xfrm>
            <a:off x="3756285" y="2538018"/>
            <a:ext cx="1337226" cy="276999"/>
          </a:xfrm>
          <a:prstGeom prst="rect">
            <a:avLst/>
          </a:prstGeom>
          <a:noFill/>
        </p:spPr>
        <p:txBody>
          <a:bodyPr wrap="none" rtlCol="0">
            <a:spAutoFit/>
          </a:bodyPr>
          <a:lstStyle/>
          <a:p>
            <a:pPr algn="ctr"/>
            <a:r>
              <a:rPr lang="ja-JP" altLang="en-US" sz="1200" b="1" dirty="0">
                <a:solidFill>
                  <a:srgbClr val="FF0000"/>
                </a:solidFill>
                <a:latin typeface="Meiryo UI" panose="020B0604030504040204" pitchFamily="50" charset="-128"/>
                <a:ea typeface="Meiryo UI" panose="020B0604030504040204" pitchFamily="50" charset="-128"/>
              </a:rPr>
              <a:t>オペレーション一覧</a:t>
            </a:r>
          </a:p>
        </p:txBody>
      </p:sp>
      <p:grpSp>
        <p:nvGrpSpPr>
          <p:cNvPr id="33" name="グループ化 32"/>
          <p:cNvGrpSpPr/>
          <p:nvPr/>
        </p:nvGrpSpPr>
        <p:grpSpPr>
          <a:xfrm>
            <a:off x="5548094" y="3133188"/>
            <a:ext cx="1042272" cy="1018702"/>
            <a:chOff x="5598463" y="2676027"/>
            <a:chExt cx="1087052" cy="1050328"/>
          </a:xfrm>
        </p:grpSpPr>
        <p:pic>
          <p:nvPicPr>
            <p:cNvPr id="34" name="図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5926791" y="3105093"/>
              <a:ext cx="447308" cy="621262"/>
            </a:xfrm>
            <a:prstGeom prst="rect">
              <a:avLst/>
            </a:prstGeom>
          </p:spPr>
        </p:pic>
        <p:sp>
          <p:nvSpPr>
            <p:cNvPr id="35" name="テキスト ボックス 34"/>
            <p:cNvSpPr txBox="1"/>
            <p:nvPr/>
          </p:nvSpPr>
          <p:spPr>
            <a:xfrm>
              <a:off x="5598463" y="2676027"/>
              <a:ext cx="1087052" cy="428397"/>
            </a:xfrm>
            <a:prstGeom prst="rect">
              <a:avLst/>
            </a:prstGeom>
            <a:noFill/>
          </p:spPr>
          <p:txBody>
            <a:bodyPr wrap="none" rtlCol="0">
              <a:spAutoFit/>
            </a:bodyPr>
            <a:lstStyle/>
            <a:p>
              <a:pPr algn="ctr"/>
              <a:r>
                <a:rPr lang="ja-JP" altLang="en-US" sz="1050" b="1" dirty="0">
                  <a:solidFill>
                    <a:srgbClr val="FF0000"/>
                  </a:solidFill>
                  <a:latin typeface="Meiryo UI" panose="020B0604030504040204" pitchFamily="50" charset="-128"/>
                  <a:ea typeface="Meiryo UI" panose="020B0604030504040204" pitchFamily="50" charset="-128"/>
                </a:rPr>
                <a:t>オペレーション</a:t>
              </a:r>
              <a:br>
                <a:rPr lang="en-US" altLang="ja-JP" sz="1050" b="1" dirty="0">
                  <a:solidFill>
                    <a:srgbClr val="FF0000"/>
                  </a:solidFill>
                  <a:latin typeface="Meiryo UI" panose="020B0604030504040204" pitchFamily="50" charset="-128"/>
                  <a:ea typeface="Meiryo UI" panose="020B0604030504040204" pitchFamily="50" charset="-128"/>
                </a:rPr>
              </a:br>
              <a:r>
                <a:rPr lang="ja-JP" altLang="en-US" sz="1050" b="1" dirty="0">
                  <a:solidFill>
                    <a:srgbClr val="FF0000"/>
                  </a:solidFill>
                  <a:latin typeface="Meiryo UI" panose="020B0604030504040204" pitchFamily="50" charset="-128"/>
                  <a:ea typeface="Meiryo UI" panose="020B0604030504040204" pitchFamily="50" charset="-128"/>
                </a:rPr>
                <a:t>を指定して実行</a:t>
              </a:r>
            </a:p>
          </p:txBody>
        </p:sp>
      </p:grpSp>
      <p:cxnSp>
        <p:nvCxnSpPr>
          <p:cNvPr id="36" name="直線矢印コネクタ 35"/>
          <p:cNvCxnSpPr/>
          <p:nvPr/>
        </p:nvCxnSpPr>
        <p:spPr bwMode="auto">
          <a:xfrm>
            <a:off x="1301822" y="3357865"/>
            <a:ext cx="0" cy="286664"/>
          </a:xfrm>
          <a:prstGeom prst="straightConnector1">
            <a:avLst/>
          </a:prstGeom>
          <a:solidFill>
            <a:srgbClr val="FFFFFF"/>
          </a:solidFill>
          <a:ln w="38100" cap="flat" cmpd="sng" algn="ctr">
            <a:solidFill>
              <a:srgbClr val="002B62"/>
            </a:solidFill>
            <a:prstDash val="solid"/>
            <a:round/>
            <a:headEnd type="none" w="med" len="med"/>
            <a:tailEnd type="triangle"/>
          </a:ln>
          <a:effectLst>
            <a:glow rad="25400">
              <a:srgbClr val="FFFFFF">
                <a:alpha val="80000"/>
              </a:srgbClr>
            </a:glow>
          </a:effectLst>
        </p:spPr>
      </p:cxnSp>
      <p:cxnSp>
        <p:nvCxnSpPr>
          <p:cNvPr id="37" name="直線矢印コネクタ 36"/>
          <p:cNvCxnSpPr/>
          <p:nvPr/>
        </p:nvCxnSpPr>
        <p:spPr bwMode="auto">
          <a:xfrm flipH="1">
            <a:off x="2555603" y="3467980"/>
            <a:ext cx="1123215" cy="152821"/>
          </a:xfrm>
          <a:prstGeom prst="straightConnector1">
            <a:avLst/>
          </a:prstGeom>
          <a:solidFill>
            <a:srgbClr val="FFFFFF"/>
          </a:solidFill>
          <a:ln w="38100" cap="flat" cmpd="sng" algn="ctr">
            <a:solidFill>
              <a:srgbClr val="002B62"/>
            </a:solidFill>
            <a:prstDash val="solid"/>
            <a:round/>
            <a:headEnd type="none" w="med" len="med"/>
            <a:tailEnd type="triangle"/>
          </a:ln>
          <a:effectLst>
            <a:glow rad="25400">
              <a:srgbClr val="FFFFFF">
                <a:alpha val="80000"/>
              </a:srgbClr>
            </a:glow>
          </a:effectLst>
        </p:spPr>
      </p:cxnSp>
      <p:sp>
        <p:nvSpPr>
          <p:cNvPr id="38" name="正方形/長方形 37"/>
          <p:cNvSpPr/>
          <p:nvPr/>
        </p:nvSpPr>
        <p:spPr>
          <a:xfrm>
            <a:off x="897998" y="3634435"/>
            <a:ext cx="4539940" cy="98022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49" name="U ターン矢印 48"/>
          <p:cNvSpPr/>
          <p:nvPr/>
        </p:nvSpPr>
        <p:spPr bwMode="auto">
          <a:xfrm rot="5400000">
            <a:off x="4865866" y="4402345"/>
            <a:ext cx="1252983" cy="280182"/>
          </a:xfrm>
          <a:prstGeom prst="uturnArrow">
            <a:avLst>
              <a:gd name="adj1" fmla="val 19869"/>
              <a:gd name="adj2" fmla="val 25000"/>
              <a:gd name="adj3" fmla="val 45726"/>
              <a:gd name="adj4" fmla="val 33120"/>
              <a:gd name="adj5" fmla="val 100000"/>
            </a:avLst>
          </a:prstGeom>
          <a:solidFill>
            <a:srgbClr val="FF0000"/>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r"/>
            <a:endParaRPr kumimoji="1" lang="ja-JP" altLang="en-US" b="1" dirty="0">
              <a:solidFill>
                <a:schemeClr val="bg1"/>
              </a:solidFill>
              <a:latin typeface="+mn-ea"/>
            </a:endParaRPr>
          </a:p>
        </p:txBody>
      </p:sp>
    </p:spTree>
    <p:extLst>
      <p:ext uri="{BB962C8B-B14F-4D97-AF65-F5344CB8AC3E}">
        <p14:creationId xmlns:p14="http://schemas.microsoft.com/office/powerpoint/2010/main" val="1844213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正方形/長方形 41"/>
          <p:cNvSpPr/>
          <p:nvPr/>
        </p:nvSpPr>
        <p:spPr bwMode="auto">
          <a:xfrm>
            <a:off x="4765202" y="2060810"/>
            <a:ext cx="3456480" cy="3787931"/>
          </a:xfrm>
          <a:prstGeom prst="rect">
            <a:avLst/>
          </a:prstGeom>
          <a:solidFill>
            <a:srgbClr val="92D050">
              <a:alpha val="49804"/>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35" name="正方形/長方形 34"/>
          <p:cNvSpPr/>
          <p:nvPr/>
        </p:nvSpPr>
        <p:spPr bwMode="auto">
          <a:xfrm>
            <a:off x="323410" y="2060810"/>
            <a:ext cx="3456480" cy="3787931"/>
          </a:xfrm>
          <a:prstGeom prst="rect">
            <a:avLst/>
          </a:prstGeom>
          <a:solidFill>
            <a:schemeClr val="accent6">
              <a:lumMod val="90000"/>
              <a:lumOff val="1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2" name="タイトル 1"/>
          <p:cNvSpPr>
            <a:spLocks noGrp="1"/>
          </p:cNvSpPr>
          <p:nvPr>
            <p:ph type="title"/>
          </p:nvPr>
        </p:nvSpPr>
        <p:spPr/>
        <p:txBody>
          <a:bodyPr/>
          <a:lstStyle/>
          <a:p>
            <a:r>
              <a:rPr lang="en-US" altLang="ja-JP" dirty="0"/>
              <a:t>1.2</a:t>
            </a:r>
            <a:r>
              <a:rPr lang="ja-JP" altLang="en-US" dirty="0"/>
              <a:t> 本書のシナリオと作業範囲の位置づけ </a:t>
            </a:r>
            <a:r>
              <a:rPr lang="en-US" altLang="ja-JP" dirty="0"/>
              <a:t>(3/3)</a:t>
            </a:r>
            <a:endParaRPr lang="ja-JP" altLang="en-US" dirty="0"/>
          </a:p>
        </p:txBody>
      </p:sp>
      <p:sp>
        <p:nvSpPr>
          <p:cNvPr id="3" name="コンテンツ プレースホルダー 2"/>
          <p:cNvSpPr>
            <a:spLocks noGrp="1"/>
          </p:cNvSpPr>
          <p:nvPr>
            <p:ph sz="quarter" idx="10"/>
          </p:nvPr>
        </p:nvSpPr>
        <p:spPr>
          <a:xfrm>
            <a:off x="323746" y="836712"/>
            <a:ext cx="8964487" cy="1100356"/>
          </a:xfrm>
        </p:spPr>
        <p:txBody>
          <a:bodyPr>
            <a:normAutofit/>
          </a:bodyPr>
          <a:lstStyle/>
          <a:p>
            <a:r>
              <a:rPr lang="ja-JP" altLang="en-US" dirty="0"/>
              <a:t>インストール後から</a:t>
            </a:r>
            <a:r>
              <a:rPr lang="en-US" altLang="ja-JP" dirty="0"/>
              <a:t>Ansible-Legacy</a:t>
            </a:r>
            <a:r>
              <a:rPr lang="ja-JP" altLang="en-US" dirty="0"/>
              <a:t>を実行するまでのシナリオ</a:t>
            </a:r>
            <a:endParaRPr lang="en-US" altLang="ja-JP" dirty="0"/>
          </a:p>
          <a:p>
            <a:pPr lvl="1"/>
            <a:r>
              <a:rPr lang="ja-JP" altLang="en-US" dirty="0"/>
              <a:t>シナリオと、開発者</a:t>
            </a:r>
            <a:r>
              <a:rPr lang="en-US" altLang="ja-JP" dirty="0"/>
              <a:t>(</a:t>
            </a:r>
            <a:r>
              <a:rPr lang="ja-JP" altLang="en-US" dirty="0"/>
              <a:t>実行前準備</a:t>
            </a:r>
            <a:r>
              <a:rPr lang="en-US" altLang="ja-JP" dirty="0"/>
              <a:t>)</a:t>
            </a:r>
            <a:r>
              <a:rPr lang="ja-JP" altLang="en-US" dirty="0"/>
              <a:t>／作業者</a:t>
            </a:r>
            <a:r>
              <a:rPr lang="en-US" altLang="ja-JP" dirty="0"/>
              <a:t>(</a:t>
            </a:r>
            <a:r>
              <a:rPr lang="ja-JP" altLang="en-US" dirty="0"/>
              <a:t>実行操作</a:t>
            </a:r>
            <a:r>
              <a:rPr lang="en-US" altLang="ja-JP" dirty="0"/>
              <a:t>)</a:t>
            </a:r>
            <a:r>
              <a:rPr lang="ja-JP" altLang="en-US" dirty="0"/>
              <a:t>の作業範囲については以下の通り。</a:t>
            </a:r>
            <a:endParaRPr lang="en-US" altLang="ja-JP" dirty="0"/>
          </a:p>
          <a:p>
            <a:pPr marL="180000" lvl="1" indent="0">
              <a:buNone/>
            </a:pPr>
            <a:r>
              <a:rPr lang="en-US" altLang="ja-JP" dirty="0"/>
              <a:t>   </a:t>
            </a:r>
          </a:p>
        </p:txBody>
      </p:sp>
      <p:sp>
        <p:nvSpPr>
          <p:cNvPr id="6" name="角丸四角形 5"/>
          <p:cNvSpPr/>
          <p:nvPr/>
        </p:nvSpPr>
        <p:spPr bwMode="auto">
          <a:xfrm>
            <a:off x="427591" y="2880000"/>
            <a:ext cx="3274612" cy="513286"/>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400" b="1" dirty="0">
                <a:latin typeface="+mn-ea"/>
              </a:rPr>
              <a:t>Playbook</a:t>
            </a:r>
            <a:r>
              <a:rPr lang="ja-JP" altLang="en-US" sz="1400" b="1" dirty="0">
                <a:latin typeface="+mn-ea"/>
              </a:rPr>
              <a:t>をアップロードして</a:t>
            </a:r>
            <a:endParaRPr lang="en-US" altLang="ja-JP" sz="1400" b="1" dirty="0">
              <a:latin typeface="+mn-ea"/>
            </a:endParaRPr>
          </a:p>
          <a:p>
            <a:pPr algn="ctr"/>
            <a:r>
              <a:rPr lang="ja-JP" altLang="en-US" sz="1400" b="1" dirty="0">
                <a:latin typeface="+mn-ea"/>
              </a:rPr>
              <a:t>ジョブ</a:t>
            </a:r>
            <a:r>
              <a:rPr lang="en-US" altLang="ja-JP" sz="1400" b="1" dirty="0">
                <a:latin typeface="+mn-ea"/>
              </a:rPr>
              <a:t>(Movement)</a:t>
            </a:r>
            <a:r>
              <a:rPr lang="ja-JP" altLang="en-US" sz="1400" b="1" dirty="0">
                <a:latin typeface="+mn-ea"/>
              </a:rPr>
              <a:t>に紐付け</a:t>
            </a:r>
            <a:endParaRPr kumimoji="1" lang="ja-JP" altLang="en-US" sz="1400" b="1" dirty="0">
              <a:latin typeface="+mn-ea"/>
            </a:endParaRPr>
          </a:p>
        </p:txBody>
      </p:sp>
      <p:sp>
        <p:nvSpPr>
          <p:cNvPr id="27" name="角丸四角形 26"/>
          <p:cNvSpPr/>
          <p:nvPr/>
        </p:nvSpPr>
        <p:spPr bwMode="auto">
          <a:xfrm>
            <a:off x="1184943" y="2177523"/>
            <a:ext cx="1759907" cy="401363"/>
          </a:xfrm>
          <a:prstGeom prst="roundRect">
            <a:avLst/>
          </a:prstGeom>
          <a:solidFill>
            <a:schemeClr val="accent6">
              <a:lumMod val="25000"/>
              <a:lumOff val="75000"/>
            </a:schemeClr>
          </a:solidFill>
          <a:ln/>
          <a:effec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b="1" dirty="0">
                <a:solidFill>
                  <a:schemeClr val="tx1"/>
                </a:solidFill>
                <a:latin typeface="+mn-ea"/>
              </a:rPr>
              <a:t>実行前準備</a:t>
            </a:r>
            <a:endParaRPr kumimoji="1" lang="ja-JP" altLang="en-US" b="1" dirty="0">
              <a:solidFill>
                <a:schemeClr val="tx1"/>
              </a:solidFill>
              <a:latin typeface="+mn-ea"/>
            </a:endParaRPr>
          </a:p>
        </p:txBody>
      </p:sp>
      <p:sp>
        <p:nvSpPr>
          <p:cNvPr id="28" name="角丸四角形 27"/>
          <p:cNvSpPr/>
          <p:nvPr/>
        </p:nvSpPr>
        <p:spPr bwMode="auto">
          <a:xfrm>
            <a:off x="5567541" y="2184547"/>
            <a:ext cx="1851802" cy="381581"/>
          </a:xfrm>
          <a:prstGeom prst="roundRect">
            <a:avLst/>
          </a:prstGeom>
          <a:solidFill>
            <a:srgbClr val="92D050"/>
          </a:solidFill>
          <a:ln/>
          <a:effectLst/>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b="1" dirty="0">
                <a:solidFill>
                  <a:schemeClr val="tx1"/>
                </a:solidFill>
                <a:latin typeface="+mn-ea"/>
              </a:rPr>
              <a:t>実行操作</a:t>
            </a:r>
            <a:endParaRPr kumimoji="1" lang="en-US" altLang="ja-JP" b="1" dirty="0">
              <a:solidFill>
                <a:schemeClr val="tx1"/>
              </a:solidFill>
              <a:latin typeface="+mn-ea"/>
            </a:endParaRPr>
          </a:p>
        </p:txBody>
      </p:sp>
      <p:sp>
        <p:nvSpPr>
          <p:cNvPr id="30" name="角丸四角形 29"/>
          <p:cNvSpPr/>
          <p:nvPr/>
        </p:nvSpPr>
        <p:spPr bwMode="auto">
          <a:xfrm>
            <a:off x="427591" y="3600000"/>
            <a:ext cx="3274612" cy="513286"/>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400" b="1" dirty="0">
                <a:latin typeface="+mn-ea"/>
              </a:rPr>
              <a:t>ジョブ</a:t>
            </a:r>
            <a:r>
              <a:rPr lang="en-US" altLang="ja-JP" sz="1400" b="1" dirty="0">
                <a:latin typeface="+mn-ea"/>
              </a:rPr>
              <a:t>(Movement)</a:t>
            </a:r>
            <a:r>
              <a:rPr lang="ja-JP" altLang="en-US" sz="1400" b="1" dirty="0">
                <a:latin typeface="+mn-ea"/>
              </a:rPr>
              <a:t>を</a:t>
            </a:r>
            <a:endParaRPr lang="en-US" altLang="ja-JP" sz="1400" b="1" dirty="0">
              <a:latin typeface="+mn-ea"/>
            </a:endParaRPr>
          </a:p>
          <a:p>
            <a:pPr algn="ctr"/>
            <a:r>
              <a:rPr lang="ja-JP" altLang="en-US" sz="1400" b="1" dirty="0">
                <a:latin typeface="+mn-ea"/>
              </a:rPr>
              <a:t>ジョブフロー</a:t>
            </a:r>
            <a:r>
              <a:rPr lang="en-US" altLang="ja-JP" sz="1400" b="1" dirty="0">
                <a:latin typeface="+mn-ea"/>
              </a:rPr>
              <a:t>(Conductor)</a:t>
            </a:r>
            <a:r>
              <a:rPr lang="ja-JP" altLang="en-US" sz="1400" b="1" dirty="0">
                <a:latin typeface="+mn-ea"/>
              </a:rPr>
              <a:t>に組込み</a:t>
            </a:r>
          </a:p>
        </p:txBody>
      </p:sp>
      <p:sp>
        <p:nvSpPr>
          <p:cNvPr id="31" name="角丸四角形 30"/>
          <p:cNvSpPr/>
          <p:nvPr/>
        </p:nvSpPr>
        <p:spPr bwMode="auto">
          <a:xfrm>
            <a:off x="427591" y="4320000"/>
            <a:ext cx="3274612" cy="513286"/>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400" b="1" dirty="0">
                <a:latin typeface="+mn-ea"/>
              </a:rPr>
              <a:t>CMDB</a:t>
            </a:r>
            <a:r>
              <a:rPr lang="ja-JP" altLang="en-US" sz="1400" b="1" dirty="0">
                <a:latin typeface="+mn-ea"/>
              </a:rPr>
              <a:t>にパラメータシートを設定</a:t>
            </a:r>
            <a:endParaRPr kumimoji="1" lang="ja-JP" altLang="en-US" sz="1400" b="1" dirty="0">
              <a:latin typeface="+mn-ea"/>
            </a:endParaRPr>
          </a:p>
        </p:txBody>
      </p:sp>
      <p:sp>
        <p:nvSpPr>
          <p:cNvPr id="33" name="角丸四角形 32"/>
          <p:cNvSpPr/>
          <p:nvPr/>
        </p:nvSpPr>
        <p:spPr bwMode="auto">
          <a:xfrm>
            <a:off x="427591" y="5040000"/>
            <a:ext cx="3274612" cy="513286"/>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400" b="1" dirty="0">
                <a:latin typeface="+mn-ea"/>
              </a:rPr>
              <a:t>パラメータシートの項目と</a:t>
            </a:r>
            <a:endParaRPr lang="en-US" altLang="ja-JP" sz="1400" b="1" dirty="0">
              <a:latin typeface="+mn-ea"/>
            </a:endParaRPr>
          </a:p>
          <a:p>
            <a:pPr algn="ctr"/>
            <a:r>
              <a:rPr lang="en-US" altLang="ja-JP" sz="1400" b="1" dirty="0">
                <a:latin typeface="+mn-ea"/>
              </a:rPr>
              <a:t>Playbook</a:t>
            </a:r>
            <a:r>
              <a:rPr lang="ja-JP" altLang="en-US" sz="1400" b="1" dirty="0">
                <a:latin typeface="+mn-ea"/>
              </a:rPr>
              <a:t>の変数の紐付け</a:t>
            </a:r>
            <a:endParaRPr kumimoji="1" lang="ja-JP" altLang="en-US" sz="1400" b="1" dirty="0">
              <a:latin typeface="+mn-ea"/>
            </a:endParaRPr>
          </a:p>
        </p:txBody>
      </p:sp>
      <p:sp>
        <p:nvSpPr>
          <p:cNvPr id="36" name="角丸四角形 35"/>
          <p:cNvSpPr/>
          <p:nvPr/>
        </p:nvSpPr>
        <p:spPr bwMode="auto">
          <a:xfrm>
            <a:off x="4884595" y="2780910"/>
            <a:ext cx="3274612" cy="513286"/>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400" b="1" dirty="0">
                <a:latin typeface="+mn-ea"/>
              </a:rPr>
              <a:t>機器一覧にターゲットとなる</a:t>
            </a:r>
            <a:endParaRPr lang="en-US" altLang="ja-JP" sz="1400" b="1" dirty="0">
              <a:latin typeface="+mn-ea"/>
            </a:endParaRPr>
          </a:p>
          <a:p>
            <a:pPr algn="ctr"/>
            <a:r>
              <a:rPr lang="en-US" altLang="ja-JP" sz="1400" b="1" dirty="0">
                <a:latin typeface="+mn-ea"/>
              </a:rPr>
              <a:t>Linux</a:t>
            </a:r>
            <a:r>
              <a:rPr lang="ja-JP" altLang="en-US" sz="1400" b="1" dirty="0">
                <a:latin typeface="+mn-ea"/>
              </a:rPr>
              <a:t>マシンを登録</a:t>
            </a:r>
            <a:endParaRPr kumimoji="1" lang="ja-JP" altLang="en-US" sz="1400" b="1" dirty="0">
              <a:latin typeface="+mn-ea"/>
            </a:endParaRPr>
          </a:p>
        </p:txBody>
      </p:sp>
      <p:sp>
        <p:nvSpPr>
          <p:cNvPr id="4" name="右矢印 3"/>
          <p:cNvSpPr/>
          <p:nvPr/>
        </p:nvSpPr>
        <p:spPr bwMode="auto">
          <a:xfrm>
            <a:off x="4013751" y="3437848"/>
            <a:ext cx="517590" cy="1514884"/>
          </a:xfrm>
          <a:prstGeom prst="rightArrow">
            <a:avLst/>
          </a:prstGeom>
          <a:solidFill>
            <a:srgbClr val="FFA032"/>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r"/>
            <a:endParaRPr kumimoji="1" lang="ja-JP" altLang="en-US" b="1" dirty="0">
              <a:solidFill>
                <a:schemeClr val="bg1"/>
              </a:solidFill>
              <a:latin typeface="+mn-ea"/>
            </a:endParaRPr>
          </a:p>
        </p:txBody>
      </p:sp>
      <p:sp>
        <p:nvSpPr>
          <p:cNvPr id="43" name="角丸四角形 42"/>
          <p:cNvSpPr/>
          <p:nvPr/>
        </p:nvSpPr>
        <p:spPr bwMode="auto">
          <a:xfrm>
            <a:off x="4884596" y="3381955"/>
            <a:ext cx="3274612" cy="513286"/>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400" b="1" dirty="0">
                <a:latin typeface="+mn-ea"/>
              </a:rPr>
              <a:t>作業名</a:t>
            </a:r>
            <a:r>
              <a:rPr lang="en-US" altLang="ja-JP" sz="1400" b="1" dirty="0">
                <a:latin typeface="+mn-ea"/>
              </a:rPr>
              <a:t>(Operation)</a:t>
            </a:r>
            <a:r>
              <a:rPr lang="ja-JP" altLang="en-US" sz="1400" b="1" dirty="0">
                <a:latin typeface="+mn-ea"/>
              </a:rPr>
              <a:t>の登録</a:t>
            </a:r>
            <a:endParaRPr kumimoji="1" lang="ja-JP" altLang="en-US" sz="1400" b="1" dirty="0">
              <a:latin typeface="+mn-ea"/>
            </a:endParaRPr>
          </a:p>
        </p:txBody>
      </p:sp>
      <p:sp>
        <p:nvSpPr>
          <p:cNvPr id="44" name="角丸四角形 43"/>
          <p:cNvSpPr/>
          <p:nvPr/>
        </p:nvSpPr>
        <p:spPr bwMode="auto">
          <a:xfrm>
            <a:off x="4884596" y="3976712"/>
            <a:ext cx="3274612" cy="513286"/>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400" b="1" dirty="0">
                <a:latin typeface="+mn-ea"/>
              </a:rPr>
              <a:t>パラメータシートにデータを登録</a:t>
            </a:r>
            <a:endParaRPr kumimoji="1" lang="ja-JP" altLang="en-US" sz="1400" b="1" dirty="0">
              <a:latin typeface="+mn-ea"/>
            </a:endParaRPr>
          </a:p>
        </p:txBody>
      </p:sp>
      <p:sp>
        <p:nvSpPr>
          <p:cNvPr id="45" name="角丸四角形 44"/>
          <p:cNvSpPr/>
          <p:nvPr/>
        </p:nvSpPr>
        <p:spPr bwMode="auto">
          <a:xfrm>
            <a:off x="4884595" y="4571469"/>
            <a:ext cx="3274612" cy="513286"/>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400" b="1" dirty="0">
                <a:latin typeface="+mn-ea"/>
              </a:rPr>
              <a:t>ジョブフロー</a:t>
            </a:r>
            <a:r>
              <a:rPr lang="en-US" altLang="ja-JP" sz="1400" b="1" dirty="0">
                <a:latin typeface="+mn-ea"/>
              </a:rPr>
              <a:t>(Conductor)</a:t>
            </a:r>
            <a:r>
              <a:rPr lang="ja-JP" altLang="en-US" sz="1400" b="1" dirty="0">
                <a:latin typeface="+mn-ea"/>
              </a:rPr>
              <a:t>の実行</a:t>
            </a:r>
            <a:endParaRPr kumimoji="1" lang="ja-JP" altLang="en-US" sz="1400" b="1" dirty="0">
              <a:latin typeface="+mn-ea"/>
            </a:endParaRPr>
          </a:p>
        </p:txBody>
      </p:sp>
      <p:sp>
        <p:nvSpPr>
          <p:cNvPr id="20" name="角丸四角形 19"/>
          <p:cNvSpPr/>
          <p:nvPr/>
        </p:nvSpPr>
        <p:spPr bwMode="auto">
          <a:xfrm>
            <a:off x="4884595" y="5166226"/>
            <a:ext cx="3274612" cy="513286"/>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400" b="1" dirty="0">
                <a:latin typeface="+mn-ea"/>
              </a:rPr>
              <a:t>実行結果の確認</a:t>
            </a:r>
            <a:endParaRPr kumimoji="1" lang="ja-JP" altLang="en-US" sz="1400" b="1" dirty="0">
              <a:latin typeface="+mn-ea"/>
            </a:endParaRPr>
          </a:p>
        </p:txBody>
      </p:sp>
      <p:sp>
        <p:nvSpPr>
          <p:cNvPr id="22" name="テキスト ボックス 21"/>
          <p:cNvSpPr txBox="1"/>
          <p:nvPr/>
        </p:nvSpPr>
        <p:spPr>
          <a:xfrm>
            <a:off x="8619340" y="3294196"/>
            <a:ext cx="467863" cy="2554545"/>
          </a:xfrm>
          <a:prstGeom prst="rect">
            <a:avLst/>
          </a:prstGeom>
          <a:noFill/>
          <a:ln w="38100">
            <a:noFill/>
          </a:ln>
        </p:spPr>
        <p:txBody>
          <a:bodyPr wrap="square" rtlCol="0">
            <a:spAutoFit/>
          </a:bodyPr>
          <a:lstStyle/>
          <a:p>
            <a:pPr algn="ctr"/>
            <a:r>
              <a:rPr kumimoji="1" lang="ja-JP" altLang="en-US" sz="2000" b="1" dirty="0">
                <a:ln w="12700">
                  <a:solidFill>
                    <a:schemeClr val="accent2">
                      <a:lumMod val="60000"/>
                      <a:lumOff val="40000"/>
                    </a:schemeClr>
                  </a:solidFill>
                </a:ln>
                <a:solidFill>
                  <a:schemeClr val="bg1"/>
                </a:solidFill>
              </a:rPr>
              <a:t>★</a:t>
            </a:r>
            <a:endParaRPr kumimoji="1" lang="en-US" altLang="ja-JP" sz="2000" b="1" dirty="0">
              <a:ln w="12700">
                <a:solidFill>
                  <a:schemeClr val="accent2">
                    <a:lumMod val="60000"/>
                    <a:lumOff val="40000"/>
                  </a:schemeClr>
                </a:solidFill>
              </a:ln>
              <a:solidFill>
                <a:schemeClr val="bg1"/>
              </a:solidFill>
            </a:endParaRPr>
          </a:p>
          <a:p>
            <a:pPr algn="ctr"/>
            <a:r>
              <a:rPr kumimoji="1" lang="ja-JP" altLang="en-US" sz="2000" b="1" dirty="0">
                <a:ln w="12700">
                  <a:solidFill>
                    <a:schemeClr val="accent2">
                      <a:lumMod val="60000"/>
                      <a:lumOff val="40000"/>
                    </a:schemeClr>
                  </a:solidFill>
                </a:ln>
                <a:solidFill>
                  <a:schemeClr val="bg1"/>
                </a:solidFill>
              </a:rPr>
              <a:t>繰</a:t>
            </a:r>
            <a:endParaRPr kumimoji="1" lang="en-US" altLang="ja-JP" sz="2000" b="1" dirty="0">
              <a:ln w="12700">
                <a:solidFill>
                  <a:schemeClr val="accent2">
                    <a:lumMod val="60000"/>
                    <a:lumOff val="40000"/>
                  </a:schemeClr>
                </a:solidFill>
              </a:ln>
              <a:solidFill>
                <a:schemeClr val="bg1"/>
              </a:solidFill>
            </a:endParaRPr>
          </a:p>
          <a:p>
            <a:pPr algn="ctr"/>
            <a:r>
              <a:rPr kumimoji="1" lang="ja-JP" altLang="en-US" sz="2000" b="1" dirty="0">
                <a:ln w="12700">
                  <a:solidFill>
                    <a:schemeClr val="accent2">
                      <a:lumMod val="60000"/>
                      <a:lumOff val="40000"/>
                    </a:schemeClr>
                  </a:solidFill>
                </a:ln>
                <a:solidFill>
                  <a:schemeClr val="bg1"/>
                </a:solidFill>
              </a:rPr>
              <a:t>り</a:t>
            </a:r>
            <a:endParaRPr kumimoji="1" lang="en-US" altLang="ja-JP" sz="2000" b="1" dirty="0">
              <a:ln w="12700">
                <a:solidFill>
                  <a:schemeClr val="accent2">
                    <a:lumMod val="60000"/>
                    <a:lumOff val="40000"/>
                  </a:schemeClr>
                </a:solidFill>
              </a:ln>
              <a:solidFill>
                <a:schemeClr val="bg1"/>
              </a:solidFill>
            </a:endParaRPr>
          </a:p>
          <a:p>
            <a:pPr algn="ctr"/>
            <a:r>
              <a:rPr kumimoji="1" lang="ja-JP" altLang="en-US" sz="2000" b="1" dirty="0">
                <a:ln w="12700">
                  <a:solidFill>
                    <a:schemeClr val="accent2">
                      <a:lumMod val="60000"/>
                      <a:lumOff val="40000"/>
                    </a:schemeClr>
                  </a:solidFill>
                </a:ln>
                <a:solidFill>
                  <a:schemeClr val="bg1"/>
                </a:solidFill>
              </a:rPr>
              <a:t>返</a:t>
            </a:r>
            <a:endParaRPr kumimoji="1" lang="en-US" altLang="ja-JP" sz="2000" b="1" dirty="0">
              <a:ln w="12700">
                <a:solidFill>
                  <a:schemeClr val="accent2">
                    <a:lumMod val="60000"/>
                    <a:lumOff val="40000"/>
                  </a:schemeClr>
                </a:solidFill>
              </a:ln>
              <a:solidFill>
                <a:schemeClr val="bg1"/>
              </a:solidFill>
            </a:endParaRPr>
          </a:p>
          <a:p>
            <a:pPr algn="ctr"/>
            <a:r>
              <a:rPr kumimoji="1" lang="ja-JP" altLang="en-US" sz="2000" b="1" dirty="0">
                <a:ln w="12700">
                  <a:solidFill>
                    <a:schemeClr val="accent2">
                      <a:lumMod val="60000"/>
                      <a:lumOff val="40000"/>
                    </a:schemeClr>
                  </a:solidFill>
                </a:ln>
                <a:solidFill>
                  <a:schemeClr val="bg1"/>
                </a:solidFill>
              </a:rPr>
              <a:t>し</a:t>
            </a:r>
            <a:endParaRPr kumimoji="1" lang="en-US" altLang="ja-JP" sz="2000" b="1" dirty="0">
              <a:ln w="12700">
                <a:solidFill>
                  <a:schemeClr val="accent2">
                    <a:lumMod val="60000"/>
                    <a:lumOff val="40000"/>
                  </a:schemeClr>
                </a:solidFill>
              </a:ln>
              <a:solidFill>
                <a:schemeClr val="bg1"/>
              </a:solidFill>
            </a:endParaRPr>
          </a:p>
          <a:p>
            <a:pPr algn="ctr"/>
            <a:r>
              <a:rPr kumimoji="1" lang="ja-JP" altLang="en-US" sz="2000" b="1" dirty="0">
                <a:ln w="12700">
                  <a:solidFill>
                    <a:schemeClr val="accent2">
                      <a:lumMod val="60000"/>
                      <a:lumOff val="40000"/>
                    </a:schemeClr>
                  </a:solidFill>
                </a:ln>
                <a:solidFill>
                  <a:schemeClr val="bg1"/>
                </a:solidFill>
              </a:rPr>
              <a:t>実</a:t>
            </a:r>
            <a:endParaRPr kumimoji="1" lang="en-US" altLang="ja-JP" sz="2000" b="1" dirty="0">
              <a:ln w="12700">
                <a:solidFill>
                  <a:schemeClr val="accent2">
                    <a:lumMod val="60000"/>
                    <a:lumOff val="40000"/>
                  </a:schemeClr>
                </a:solidFill>
              </a:ln>
              <a:solidFill>
                <a:schemeClr val="bg1"/>
              </a:solidFill>
            </a:endParaRPr>
          </a:p>
          <a:p>
            <a:pPr algn="ctr"/>
            <a:r>
              <a:rPr kumimoji="1" lang="ja-JP" altLang="en-US" sz="2000" b="1" dirty="0">
                <a:ln w="12700">
                  <a:solidFill>
                    <a:schemeClr val="accent2">
                      <a:lumMod val="60000"/>
                      <a:lumOff val="40000"/>
                    </a:schemeClr>
                  </a:solidFill>
                </a:ln>
                <a:solidFill>
                  <a:schemeClr val="bg1"/>
                </a:solidFill>
              </a:rPr>
              <a:t>行</a:t>
            </a:r>
            <a:endParaRPr kumimoji="1" lang="en-US" altLang="ja-JP" sz="2000" b="1" dirty="0">
              <a:ln w="12700">
                <a:solidFill>
                  <a:schemeClr val="accent2">
                    <a:lumMod val="60000"/>
                    <a:lumOff val="40000"/>
                  </a:schemeClr>
                </a:solidFill>
              </a:ln>
              <a:solidFill>
                <a:schemeClr val="bg1"/>
              </a:solidFill>
            </a:endParaRPr>
          </a:p>
          <a:p>
            <a:pPr algn="ctr"/>
            <a:r>
              <a:rPr kumimoji="1" lang="ja-JP" altLang="en-US" sz="2000" b="1" dirty="0">
                <a:ln w="12700">
                  <a:solidFill>
                    <a:schemeClr val="accent2">
                      <a:lumMod val="60000"/>
                      <a:lumOff val="40000"/>
                    </a:schemeClr>
                  </a:solidFill>
                </a:ln>
                <a:solidFill>
                  <a:schemeClr val="bg1"/>
                </a:solidFill>
              </a:rPr>
              <a:t>★</a:t>
            </a:r>
          </a:p>
        </p:txBody>
      </p:sp>
      <p:sp>
        <p:nvSpPr>
          <p:cNvPr id="9" name="U ターン矢印 8"/>
          <p:cNvSpPr/>
          <p:nvPr/>
        </p:nvSpPr>
        <p:spPr bwMode="auto">
          <a:xfrm rot="5400000">
            <a:off x="7431353" y="4348556"/>
            <a:ext cx="1952040" cy="445826"/>
          </a:xfrm>
          <a:prstGeom prst="uturnArrow">
            <a:avLst>
              <a:gd name="adj1" fmla="val 25000"/>
              <a:gd name="adj2" fmla="val 25000"/>
              <a:gd name="adj3" fmla="val 25000"/>
              <a:gd name="adj4" fmla="val 43750"/>
              <a:gd name="adj5" fmla="val 100000"/>
            </a:avLst>
          </a:prstGeom>
          <a:solidFill>
            <a:srgbClr val="FF0000"/>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r"/>
            <a:endParaRPr kumimoji="1" lang="ja-JP" altLang="en-US" b="1" dirty="0">
              <a:solidFill>
                <a:schemeClr val="bg1"/>
              </a:solidFill>
              <a:latin typeface="+mn-ea"/>
            </a:endParaRPr>
          </a:p>
        </p:txBody>
      </p:sp>
    </p:spTree>
    <p:extLst>
      <p:ext uri="{BB962C8B-B14F-4D97-AF65-F5344CB8AC3E}">
        <p14:creationId xmlns:p14="http://schemas.microsoft.com/office/powerpoint/2010/main" val="2858548441"/>
      </p:ext>
    </p:extLst>
  </p:cSld>
  <p:clrMapOvr>
    <a:masterClrMapping/>
  </p:clrMapOvr>
</p:sld>
</file>

<file path=ppt/theme/theme1.xml><?xml version="1.0" encoding="utf-8"?>
<a:theme xmlns:a="http://schemas.openxmlformats.org/drawingml/2006/main" name="NEC_standard4_3">
  <a:themeElements>
    <a:clrScheme name="orchestratedcolor_2015">
      <a:dk1>
        <a:srgbClr val="000000"/>
      </a:dk1>
      <a:lt1>
        <a:srgbClr val="FFFFFF"/>
      </a:lt1>
      <a:dk2>
        <a:srgbClr val="000000"/>
      </a:dk2>
      <a:lt2>
        <a:srgbClr val="FFFFFF"/>
      </a:lt2>
      <a:accent1>
        <a:srgbClr val="76491B"/>
      </a:accent1>
      <a:accent2>
        <a:srgbClr val="76161B"/>
      </a:accent2>
      <a:accent3>
        <a:srgbClr val="203315"/>
      </a:accent3>
      <a:accent4>
        <a:srgbClr val="1C4A50"/>
      </a:accent4>
      <a:accent5>
        <a:srgbClr val="31253B"/>
      </a:accent5>
      <a:accent6>
        <a:srgbClr val="002B62"/>
      </a:accent6>
      <a:hlink>
        <a:srgbClr val="4575FD"/>
      </a:hlink>
      <a:folHlink>
        <a:srgbClr val="9E5ECE"/>
      </a:folHlink>
    </a:clrScheme>
    <a:fontScheme name="orchestratedfont_2015">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spPr>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defPPr algn="ctr">
          <a:defRPr sz="900" b="1" dirty="0">
            <a:latin typeface="+mn-ea"/>
          </a:defRPr>
        </a:defPPr>
      </a:lstStyle>
      <a:style>
        <a:lnRef idx="2">
          <a:schemeClr val="accent6"/>
        </a:lnRef>
        <a:fillRef idx="1">
          <a:schemeClr val="lt1"/>
        </a:fillRef>
        <a:effectRef idx="0">
          <a:schemeClr val="accent6"/>
        </a:effectRef>
        <a:fontRef idx="minor">
          <a:schemeClr val="dk1"/>
        </a:fontRef>
      </a:style>
    </a:spDef>
    <a:lnDef>
      <a:spPr bwMode="auto">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a:spPr>
      <a:bodyPr/>
      <a:lstStyle/>
    </a:lnDef>
  </a:objectDefaults>
  <a:extraClrSchemeLst>
    <a:extraClrScheme>
      <a:clrScheme name="1_stream_st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stream_st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stream_st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stream_st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stream_st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stream_st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stream_st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stream_st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stream_st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stream_st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stream_st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stream_st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stream_stn 13">
        <a:dk1>
          <a:srgbClr val="000000"/>
        </a:dk1>
        <a:lt1>
          <a:srgbClr val="FFFFFF"/>
        </a:lt1>
        <a:dk2>
          <a:srgbClr val="000000"/>
        </a:dk2>
        <a:lt2>
          <a:srgbClr val="808080"/>
        </a:lt2>
        <a:accent1>
          <a:srgbClr val="FFD200"/>
        </a:accent1>
        <a:accent2>
          <a:srgbClr val="E62D00"/>
        </a:accent2>
        <a:accent3>
          <a:srgbClr val="FFFFFF"/>
        </a:accent3>
        <a:accent4>
          <a:srgbClr val="000000"/>
        </a:accent4>
        <a:accent5>
          <a:srgbClr val="FFE5AA"/>
        </a:accent5>
        <a:accent6>
          <a:srgbClr val="D02800"/>
        </a:accent6>
        <a:hlink>
          <a:srgbClr val="00B4A0"/>
        </a:hlink>
        <a:folHlink>
          <a:srgbClr val="69B43C"/>
        </a:folHlink>
      </a:clrScheme>
      <a:clrMap bg1="lt1" tx1="dk1" bg2="lt2" tx2="dk2" accent1="accent1" accent2="accent2" accent3="accent3" accent4="accent4" accent5="accent5" accent6="accent6" hlink="hlink" folHlink="folHlink"/>
    </a:extraClrScheme>
    <a:extraClrScheme>
      <a:clrScheme name="1_stream_stn 14">
        <a:dk1>
          <a:srgbClr val="000000"/>
        </a:dk1>
        <a:lt1>
          <a:srgbClr val="FFFFFF"/>
        </a:lt1>
        <a:dk2>
          <a:srgbClr val="000066"/>
        </a:dk2>
        <a:lt2>
          <a:srgbClr val="808080"/>
        </a:lt2>
        <a:accent1>
          <a:srgbClr val="FFD200"/>
        </a:accent1>
        <a:accent2>
          <a:srgbClr val="E62D00"/>
        </a:accent2>
        <a:accent3>
          <a:srgbClr val="FFFFFF"/>
        </a:accent3>
        <a:accent4>
          <a:srgbClr val="000000"/>
        </a:accent4>
        <a:accent5>
          <a:srgbClr val="FFE5AA"/>
        </a:accent5>
        <a:accent6>
          <a:srgbClr val="D02800"/>
        </a:accent6>
        <a:hlink>
          <a:srgbClr val="00B4A0"/>
        </a:hlink>
        <a:folHlink>
          <a:srgbClr val="69B43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rchestratedcolor_2015">
      <a:dk1>
        <a:srgbClr val="000000"/>
      </a:dk1>
      <a:lt1>
        <a:srgbClr val="FFFFFF"/>
      </a:lt1>
      <a:dk2>
        <a:srgbClr val="000000"/>
      </a:dk2>
      <a:lt2>
        <a:srgbClr val="FFFFFF"/>
      </a:lt2>
      <a:accent1>
        <a:srgbClr val="76491B"/>
      </a:accent1>
      <a:accent2>
        <a:srgbClr val="76161B"/>
      </a:accent2>
      <a:accent3>
        <a:srgbClr val="203315"/>
      </a:accent3>
      <a:accent4>
        <a:srgbClr val="1C4A50"/>
      </a:accent4>
      <a:accent5>
        <a:srgbClr val="31253B"/>
      </a:accent5>
      <a:accent6>
        <a:srgbClr val="002B62"/>
      </a:accent6>
      <a:hlink>
        <a:srgbClr val="4575FD"/>
      </a:hlink>
      <a:folHlink>
        <a:srgbClr val="9E5ECE"/>
      </a:folHlink>
    </a:clrScheme>
    <a:fontScheme name="orchestratedfont_2015">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 ??"/>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 ??"/>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0</TotalTime>
  <Words>5833</Words>
  <Application>Microsoft Office PowerPoint</Application>
  <PresentationFormat>画面に合わせる (4:3)</PresentationFormat>
  <Paragraphs>948</Paragraphs>
  <Slides>58</Slides>
  <Notes>2</Notes>
  <HiddenSlides>0</HiddenSlides>
  <MMClips>0</MMClips>
  <ScaleCrop>false</ScaleCrop>
  <HeadingPairs>
    <vt:vector size="6" baseType="variant">
      <vt:variant>
        <vt:lpstr>使用されているフォント</vt:lpstr>
      </vt:variant>
      <vt:variant>
        <vt:i4>9</vt:i4>
      </vt:variant>
      <vt:variant>
        <vt:lpstr>テーマ</vt:lpstr>
      </vt:variant>
      <vt:variant>
        <vt:i4>2</vt:i4>
      </vt:variant>
      <vt:variant>
        <vt:lpstr>スライド タイトル</vt:lpstr>
      </vt:variant>
      <vt:variant>
        <vt:i4>58</vt:i4>
      </vt:variant>
    </vt:vector>
  </HeadingPairs>
  <TitlesOfParts>
    <vt:vector size="69" baseType="lpstr">
      <vt:lpstr>HGP創英角ｺﾞｼｯｸUB</vt:lpstr>
      <vt:lpstr>Meiryo UI</vt:lpstr>
      <vt:lpstr>メイリオ</vt:lpstr>
      <vt:lpstr>游ゴシック</vt:lpstr>
      <vt:lpstr>游ゴシック Light</vt:lpstr>
      <vt:lpstr>Arial</vt:lpstr>
      <vt:lpstr>Calibri</vt:lpstr>
      <vt:lpstr>Tahoma</vt:lpstr>
      <vt:lpstr>Wingdings</vt:lpstr>
      <vt:lpstr>NEC_standard4_3</vt:lpstr>
      <vt:lpstr>デザインの設定</vt:lpstr>
      <vt:lpstr>PowerPoint プレゼンテーション</vt:lpstr>
      <vt:lpstr>目次</vt:lpstr>
      <vt:lpstr>目次</vt:lpstr>
      <vt:lpstr>1.　はじめに</vt:lpstr>
      <vt:lpstr>1.1 はじめに (1/2)　</vt:lpstr>
      <vt:lpstr>1.1 はじめに (2/2)</vt:lpstr>
      <vt:lpstr>1.2 本書のシナリオと作業範囲の位置づけ (1/3)</vt:lpstr>
      <vt:lpstr>1.2 本書のシナリオと作業範囲の位置づけ (2/3)</vt:lpstr>
      <vt:lpstr>1.2 本書のシナリオと作業範囲の位置づけ (3/3)</vt:lpstr>
      <vt:lpstr>1.3 各種用語の説明</vt:lpstr>
      <vt:lpstr>2.　画面説明</vt:lpstr>
      <vt:lpstr>2.1 Webコンソール画面（ログイン）</vt:lpstr>
      <vt:lpstr>2.2 画面説明(メインメニュー)</vt:lpstr>
      <vt:lpstr>2.3 画面説明(各メニュー) (1/2)</vt:lpstr>
      <vt:lpstr>2.3 画面説明(各メニュー) (2/2)</vt:lpstr>
      <vt:lpstr>3.　実行前準備</vt:lpstr>
      <vt:lpstr>3.1 Playbookをアップロードしてジョブ(Movement)に紐付け (1/5)</vt:lpstr>
      <vt:lpstr>3.1 Playbookをアップロードしてジョブ(Movement)に紐付け (2/5)</vt:lpstr>
      <vt:lpstr>3.1 Playbookをアップロードしてジョブ(Movement)に紐付け (3/5)</vt:lpstr>
      <vt:lpstr>3.1 Playbookをアップロードしてジョブ(Movement)に紐付け (4/5)</vt:lpstr>
      <vt:lpstr>3.1 Playbookをアップロードしてジョブ(Movement)に紐付け (5/5)</vt:lpstr>
      <vt:lpstr>3.2 ジョブ(Movement)をジョブフロー(Conductor)に組込み</vt:lpstr>
      <vt:lpstr>3.3 CMDBにパラメータシートを設定(1/3)</vt:lpstr>
      <vt:lpstr>3.3 CMDBにパラメータシートを設定(2/3)</vt:lpstr>
      <vt:lpstr>3.3 CMDBにパラメータシートを設定(3/3)</vt:lpstr>
      <vt:lpstr>3.4 パラメータシートの項目とPlaybookの変数の紐付け(1/3)</vt:lpstr>
      <vt:lpstr>3.4 パラメータシートの項目とPlaybookの変数の紐付け(2/3)</vt:lpstr>
      <vt:lpstr>3.4 パラメータシートの項目とPlaybookの変数の紐付け(3/3)</vt:lpstr>
      <vt:lpstr>4.　実行操作(1回目)</vt:lpstr>
      <vt:lpstr>PowerPoint プレゼンテーション</vt:lpstr>
      <vt:lpstr>PowerPoint プレゼンテーション</vt:lpstr>
      <vt:lpstr>PowerPoint プレゼンテーション</vt:lpstr>
      <vt:lpstr>4.2 作業名(Operation)の登録</vt:lpstr>
      <vt:lpstr>4.3 パラメータシートにデータを登録(1/2)</vt:lpstr>
      <vt:lpstr>4.3 パラメータシートにデータを登録(2/2)</vt:lpstr>
      <vt:lpstr>4.4 ジョブフロー(Conductor)の実行(1/3)</vt:lpstr>
      <vt:lpstr>4.4 ジョブフロー(Conductor)の実行(2/3)</vt:lpstr>
      <vt:lpstr>4.4 ジョブフロー(Conductor)の実行(3/3)</vt:lpstr>
      <vt:lpstr>4.5 実行結果の確認(1/3)</vt:lpstr>
      <vt:lpstr>4.5 実行結果の確認(2/3)</vt:lpstr>
      <vt:lpstr>4.5 実行結果の確認(3/3)</vt:lpstr>
      <vt:lpstr>5.　実行操作(2回目)</vt:lpstr>
      <vt:lpstr>5.1 作業名(Operation)の登録</vt:lpstr>
      <vt:lpstr>5.2 パラメータシートにデータを登録</vt:lpstr>
      <vt:lpstr>5.3 ジョブフロー(Conductor)の実行(1/3)</vt:lpstr>
      <vt:lpstr>5.3 ジョブフロー(Conductor)の実行(2/3)</vt:lpstr>
      <vt:lpstr>5.3 ジョブフロー(Conductor)の実行(3/3)</vt:lpstr>
      <vt:lpstr>5.4 実行結果の確認(1/2)</vt:lpstr>
      <vt:lpstr>5.4 実行結果の確認(2/2)</vt:lpstr>
      <vt:lpstr>6.　CMDBパラメータの履歴確認　</vt:lpstr>
      <vt:lpstr>6.1 作業実行と履歴管理　</vt:lpstr>
      <vt:lpstr>6.2 CMDBパラメータの履歴を確認する(1/3)</vt:lpstr>
      <vt:lpstr>6.2 CMDBパラメータの履歴を確認する(2/3)</vt:lpstr>
      <vt:lpstr>6.2 CMDBパラメータの履歴を確認する(3/3)</vt:lpstr>
      <vt:lpstr>A　付録</vt:lpstr>
      <vt:lpstr>参考① 【Ansible-Legacy】単体実行</vt:lpstr>
      <vt:lpstr>参考② 【Ansible-Legacy】実行確認</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2017-07-14T05:50:27Z</dcterms:created>
  <dcterms:modified xsi:type="dcterms:W3CDTF">2022-05-12T23:05:02Z</dcterms:modified>
</cp:coreProperties>
</file>